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60" r:id="rId5"/>
    <p:sldId id="261" r:id="rId6"/>
    <p:sldId id="263" r:id="rId7"/>
    <p:sldId id="267" r:id="rId8"/>
    <p:sldId id="280" r:id="rId9"/>
    <p:sldId id="273" r:id="rId10"/>
    <p:sldId id="281" r:id="rId11"/>
    <p:sldId id="264" r:id="rId12"/>
    <p:sldId id="265" r:id="rId13"/>
    <p:sldId id="266" r:id="rId14"/>
    <p:sldId id="268" r:id="rId15"/>
    <p:sldId id="282" r:id="rId16"/>
    <p:sldId id="269" r:id="rId17"/>
    <p:sldId id="274" r:id="rId18"/>
    <p:sldId id="272" r:id="rId19"/>
    <p:sldId id="271" r:id="rId20"/>
    <p:sldId id="270" r:id="rId21"/>
    <p:sldId id="278" r:id="rId22"/>
    <p:sldId id="275" r:id="rId23"/>
    <p:sldId id="276" r:id="rId24"/>
    <p:sldId id="279" r:id="rId25"/>
    <p:sldId id="277" r:id="rId26"/>
    <p:sldId id="283" r:id="rId27"/>
    <p:sldId id="284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-108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0EFED594-6262-4691-99E5-F49A0A887B22}" type="datetimeFigureOut">
              <a:rPr lang="en-NZ" smtClean="0"/>
              <a:pPr/>
              <a:t>5/08/2011</a:t>
            </a:fld>
            <a:endParaRPr lang="en-NZ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NZ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320A6584-8F94-4EAE-8D9E-351A7CDDD7B0}" type="slidenum">
              <a:rPr lang="en-NZ" smtClean="0"/>
              <a:pPr/>
              <a:t>‹#›</a:t>
            </a:fld>
            <a:endParaRPr lang="en-NZ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ED594-6262-4691-99E5-F49A0A887B22}" type="datetimeFigureOut">
              <a:rPr lang="en-NZ" smtClean="0"/>
              <a:pPr/>
              <a:t>5/08/2011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A6584-8F94-4EAE-8D9E-351A7CDDD7B0}" type="slidenum">
              <a:rPr lang="en-NZ" smtClean="0"/>
              <a:pPr/>
              <a:t>‹#›</a:t>
            </a:fld>
            <a:endParaRPr lang="en-NZ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0EFED594-6262-4691-99E5-F49A0A887B22}" type="datetimeFigureOut">
              <a:rPr lang="en-NZ" smtClean="0"/>
              <a:pPr/>
              <a:t>5/08/2011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320A6584-8F94-4EAE-8D9E-351A7CDDD7B0}" type="slidenum">
              <a:rPr lang="en-NZ" smtClean="0"/>
              <a:pPr/>
              <a:t>‹#›</a:t>
            </a:fld>
            <a:endParaRPr lang="en-NZ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ED594-6262-4691-99E5-F49A0A887B22}" type="datetimeFigureOut">
              <a:rPr lang="en-NZ" smtClean="0"/>
              <a:pPr/>
              <a:t>5/08/2011</a:t>
            </a:fld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A6584-8F94-4EAE-8D9E-351A7CDDD7B0}" type="slidenum">
              <a:rPr lang="en-NZ" smtClean="0"/>
              <a:pPr/>
              <a:t>‹#›</a:t>
            </a:fld>
            <a:endParaRPr lang="en-N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ED594-6262-4691-99E5-F49A0A887B22}" type="datetimeFigureOut">
              <a:rPr lang="en-NZ" smtClean="0"/>
              <a:pPr/>
              <a:t>5/08/2011</a:t>
            </a:fld>
            <a:endParaRPr lang="en-N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A6584-8F94-4EAE-8D9E-351A7CDDD7B0}" type="slidenum">
              <a:rPr lang="en-NZ" smtClean="0"/>
              <a:pPr/>
              <a:t>‹#›</a:t>
            </a:fld>
            <a:endParaRPr lang="en-N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ED594-6262-4691-99E5-F49A0A887B22}" type="datetimeFigureOut">
              <a:rPr lang="en-NZ" smtClean="0"/>
              <a:pPr/>
              <a:t>5/08/2011</a:t>
            </a:fld>
            <a:endParaRPr lang="en-N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A6584-8F94-4EAE-8D9E-351A7CDDD7B0}" type="slidenum">
              <a:rPr lang="en-NZ" smtClean="0"/>
              <a:pPr/>
              <a:t>‹#›</a:t>
            </a:fld>
            <a:endParaRPr lang="en-NZ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ED594-6262-4691-99E5-F49A0A887B22}" type="datetimeFigureOut">
              <a:rPr lang="en-NZ" smtClean="0"/>
              <a:pPr/>
              <a:t>5/08/2011</a:t>
            </a:fld>
            <a:endParaRPr lang="en-N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A6584-8F94-4EAE-8D9E-351A7CDDD7B0}" type="slidenum">
              <a:rPr lang="en-NZ" smtClean="0"/>
              <a:pPr/>
              <a:t>‹#›</a:t>
            </a:fld>
            <a:endParaRPr lang="en-NZ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ED594-6262-4691-99E5-F49A0A887B22}" type="datetimeFigureOut">
              <a:rPr lang="en-NZ" smtClean="0"/>
              <a:pPr/>
              <a:t>5/08/2011</a:t>
            </a:fld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A6584-8F94-4EAE-8D9E-351A7CDDD7B0}" type="slidenum">
              <a:rPr lang="en-NZ" smtClean="0"/>
              <a:pPr/>
              <a:t>‹#›</a:t>
            </a:fld>
            <a:endParaRPr lang="en-NZ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ED594-6262-4691-99E5-F49A0A887B22}" type="datetimeFigureOut">
              <a:rPr lang="en-NZ" smtClean="0"/>
              <a:pPr/>
              <a:t>5/08/2011</a:t>
            </a:fld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A6584-8F94-4EAE-8D9E-351A7CDDD7B0}" type="slidenum">
              <a:rPr lang="en-NZ" smtClean="0"/>
              <a:pPr/>
              <a:t>‹#›</a:t>
            </a:fld>
            <a:endParaRPr lang="en-NZ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ED594-6262-4691-99E5-F49A0A887B22}" type="datetimeFigureOut">
              <a:rPr lang="en-NZ" smtClean="0"/>
              <a:pPr/>
              <a:t>5/08/2011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A6584-8F94-4EAE-8D9E-351A7CDDD7B0}" type="slidenum">
              <a:rPr lang="en-NZ" smtClean="0"/>
              <a:pPr/>
              <a:t>‹#›</a:t>
            </a:fld>
            <a:endParaRPr lang="en-N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FED594-6262-4691-99E5-F49A0A887B22}" type="datetimeFigureOut">
              <a:rPr lang="en-NZ" smtClean="0"/>
              <a:pPr/>
              <a:t>5/08/2011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0A6584-8F94-4EAE-8D9E-351A7CDDD7B0}" type="slidenum">
              <a:rPr lang="en-NZ" smtClean="0"/>
              <a:pPr/>
              <a:t>‹#›</a:t>
            </a:fld>
            <a:endParaRPr lang="en-NZ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EFED594-6262-4691-99E5-F49A0A887B22}" type="datetimeFigureOut">
              <a:rPr lang="en-NZ" smtClean="0"/>
              <a:pPr/>
              <a:t>5/08/2011</a:t>
            </a:fld>
            <a:endParaRPr lang="en-N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N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20A6584-8F94-4EAE-8D9E-351A7CDDD7B0}" type="slidenum">
              <a:rPr lang="en-NZ" smtClean="0"/>
              <a:pPr/>
              <a:t>‹#›</a:t>
            </a:fld>
            <a:endParaRPr lang="en-NZ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l"/>
            <a:r>
              <a:rPr lang="en-NZ" sz="4800" b="1" dirty="0" smtClean="0"/>
              <a:t>An Acta E from Hell</a:t>
            </a:r>
            <a:endParaRPr lang="en-NZ" sz="48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en-NZ" sz="3600" b="1" dirty="0" smtClean="0"/>
              <a:t>Jim Simpson</a:t>
            </a:r>
            <a:endParaRPr lang="en-NZ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512168"/>
          </a:xfrm>
        </p:spPr>
        <p:txBody>
          <a:bodyPr>
            <a:normAutofit fontScale="90000"/>
          </a:bodyPr>
          <a:lstStyle/>
          <a:p>
            <a:r>
              <a:rPr lang="en-NZ" sz="4400" b="1" dirty="0" smtClean="0"/>
              <a:t>Title: 1,3-bis(</a:t>
            </a:r>
            <a:r>
              <a:rPr lang="en-NZ" sz="4400" b="1" dirty="0" err="1" smtClean="0"/>
              <a:t>iodomethyl</a:t>
            </a:r>
            <a:r>
              <a:rPr lang="en-NZ" sz="4400" b="1" dirty="0" smtClean="0"/>
              <a:t>) benzene a re-determination.</a:t>
            </a:r>
            <a:endParaRPr lang="en-NZ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2348880"/>
            <a:ext cx="8229600" cy="3808080"/>
          </a:xfrm>
        </p:spPr>
        <p:txBody>
          <a:bodyPr/>
          <a:lstStyle/>
          <a:p>
            <a:r>
              <a:rPr lang="en-NZ" dirty="0" smtClean="0"/>
              <a:t>Seemingly no very obvious problems here – the fact that the paper reports a re-determination and/or other unusual features e.g. powder or synchrotron data should be indicated in the Title</a:t>
            </a:r>
          </a:p>
          <a:p>
            <a:r>
              <a:rPr lang="en-NZ" dirty="0" smtClean="0"/>
              <a:t>Despite this however, first impressions can be deceptive!</a:t>
            </a:r>
          </a:p>
          <a:p>
            <a:pPr>
              <a:buNone/>
            </a:pPr>
            <a:r>
              <a:rPr lang="en-NZ" dirty="0" smtClean="0"/>
              <a:t> </a:t>
            </a:r>
          </a:p>
          <a:p>
            <a:endParaRPr lang="en-NZ" dirty="0" smtClean="0"/>
          </a:p>
          <a:p>
            <a:endParaRPr lang="en-N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395536" y="1484784"/>
            <a:ext cx="8748464" cy="3573016"/>
            <a:chOff x="395536" y="1484784"/>
            <a:chExt cx="8748464" cy="3573016"/>
          </a:xfrm>
        </p:grpSpPr>
        <p:pic>
          <p:nvPicPr>
            <p:cNvPr id="5" name="Picture 4" descr="jm614a_Fig1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01633" y="1484784"/>
              <a:ext cx="4742367" cy="3573016"/>
            </a:xfrm>
            <a:prstGeom prst="rect">
              <a:avLst/>
            </a:prstGeom>
          </p:spPr>
        </p:pic>
        <p:grpSp>
          <p:nvGrpSpPr>
            <p:cNvPr id="12" name="Group 11"/>
            <p:cNvGrpSpPr/>
            <p:nvPr/>
          </p:nvGrpSpPr>
          <p:grpSpPr>
            <a:xfrm>
              <a:off x="395536" y="2492896"/>
              <a:ext cx="4104456" cy="1368152"/>
              <a:chOff x="395536" y="2492896"/>
              <a:chExt cx="4104456" cy="1368152"/>
            </a:xfrm>
          </p:grpSpPr>
          <p:graphicFrame>
            <p:nvGraphicFramePr>
              <p:cNvPr id="1026" name="Object 2"/>
              <p:cNvGraphicFramePr>
                <a:graphicFrameLocks noChangeAspect="1"/>
              </p:cNvGraphicFramePr>
              <p:nvPr/>
            </p:nvGraphicFramePr>
            <p:xfrm>
              <a:off x="395536" y="2492896"/>
              <a:ext cx="4104456" cy="1368152"/>
            </p:xfrm>
            <a:graphic>
              <a:graphicData uri="http://schemas.openxmlformats.org/presentationml/2006/ole">
                <p:oleObj spid="_x0000_s1026" name="CS ChemDraw Drawing" r:id="rId4" imgW="2132823" imgH="711545" progId="ChemDraw.Document.6.0">
                  <p:embed/>
                </p:oleObj>
              </a:graphicData>
            </a:graphic>
          </p:graphicFrame>
          <p:sp>
            <p:nvSpPr>
              <p:cNvPr id="6" name="TextBox 5"/>
              <p:cNvSpPr txBox="1"/>
              <p:nvPr/>
            </p:nvSpPr>
            <p:spPr>
              <a:xfrm>
                <a:off x="1835696" y="2987660"/>
                <a:ext cx="30008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NZ" dirty="0" smtClean="0"/>
                  <a:t>1</a:t>
                </a:r>
                <a:endParaRPr lang="en-NZ" dirty="0"/>
              </a:p>
            </p:txBody>
          </p:sp>
          <p:sp>
            <p:nvSpPr>
              <p:cNvPr id="7" name="TextBox 6"/>
              <p:cNvSpPr txBox="1"/>
              <p:nvPr/>
            </p:nvSpPr>
            <p:spPr>
              <a:xfrm>
                <a:off x="2051720" y="2627620"/>
                <a:ext cx="30008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NZ" dirty="0" smtClean="0"/>
                  <a:t>2</a:t>
                </a:r>
                <a:endParaRPr lang="en-NZ" dirty="0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2543726" y="2618328"/>
                <a:ext cx="30008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NZ" dirty="0" smtClean="0"/>
                  <a:t>3</a:t>
                </a:r>
                <a:endParaRPr lang="en-NZ" dirty="0"/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2771800" y="2978368"/>
                <a:ext cx="30008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NZ" dirty="0" smtClean="0"/>
                  <a:t>4</a:t>
                </a:r>
                <a:endParaRPr lang="en-NZ" dirty="0"/>
              </a:p>
            </p:txBody>
          </p:sp>
        </p:grpSp>
      </p:grp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NZ" b="1" dirty="0" smtClean="0"/>
              <a:t>Title: 1,3-bis(</a:t>
            </a:r>
            <a:r>
              <a:rPr lang="en-NZ" b="1" dirty="0" err="1" smtClean="0"/>
              <a:t>iodomethyl</a:t>
            </a:r>
            <a:r>
              <a:rPr lang="en-NZ" b="1" dirty="0" smtClean="0"/>
              <a:t>) benzene a re-determination.</a:t>
            </a:r>
            <a:endParaRPr lang="en-NZ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2"/>
          </p:nvPr>
        </p:nvSpPr>
        <p:spPr>
          <a:xfrm>
            <a:off x="395536" y="4509120"/>
            <a:ext cx="8278310" cy="2232248"/>
          </a:xfrm>
        </p:spPr>
        <p:txBody>
          <a:bodyPr>
            <a:normAutofit/>
          </a:bodyPr>
          <a:lstStyle/>
          <a:p>
            <a:r>
              <a:rPr lang="en-NZ" sz="2800" dirty="0" smtClean="0"/>
              <a:t>Only the latter provides a correct picture of the structure this instance!  This is clearly a 1,4 derivative not 1,3; also one I atom is missing from the Scheme</a:t>
            </a:r>
            <a:endParaRPr lang="en-NZ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435280" cy="1129680"/>
          </a:xfrm>
        </p:spPr>
        <p:txBody>
          <a:bodyPr>
            <a:normAutofit/>
          </a:bodyPr>
          <a:lstStyle/>
          <a:p>
            <a:r>
              <a:rPr lang="en-NZ" dirty="0" smtClean="0"/>
              <a:t>However, always check the title against the Scheme and the molecular plot</a:t>
            </a:r>
          </a:p>
          <a:p>
            <a:endParaRPr lang="en-N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NZ" sz="4400" b="1" smtClean="0"/>
              <a:t>Title &amp; Scheme</a:t>
            </a:r>
            <a:endParaRPr lang="en-NZ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9552" y="2924944"/>
            <a:ext cx="8229600" cy="1944216"/>
          </a:xfrm>
        </p:spPr>
        <p:txBody>
          <a:bodyPr/>
          <a:lstStyle/>
          <a:p>
            <a:r>
              <a:rPr lang="en-NZ" sz="2800" b="1" dirty="0" smtClean="0"/>
              <a:t>Corrected title is 1,4-bis(</a:t>
            </a:r>
            <a:r>
              <a:rPr lang="en-NZ" sz="2800" b="1" dirty="0" err="1" smtClean="0"/>
              <a:t>iodomethyl</a:t>
            </a:r>
            <a:r>
              <a:rPr lang="en-NZ" sz="2800" b="1" dirty="0" smtClean="0"/>
              <a:t>) benzene</a:t>
            </a:r>
          </a:p>
          <a:p>
            <a:r>
              <a:rPr lang="en-NZ" sz="2800" b="1" dirty="0" smtClean="0"/>
              <a:t>The compound lies about an inversion centre – this too should be indicated in the Scheme</a:t>
            </a:r>
            <a:endParaRPr lang="en-NZ" dirty="0"/>
          </a:p>
        </p:txBody>
      </p:sp>
      <p:graphicFrame>
        <p:nvGraphicFramePr>
          <p:cNvPr id="17410" name="Object 2"/>
          <p:cNvGraphicFramePr>
            <a:graphicFrameLocks noChangeAspect="1"/>
          </p:cNvGraphicFramePr>
          <p:nvPr/>
        </p:nvGraphicFramePr>
        <p:xfrm>
          <a:off x="2267744" y="1124744"/>
          <a:ext cx="4608512" cy="1536170"/>
        </p:xfrm>
        <a:graphic>
          <a:graphicData uri="http://schemas.openxmlformats.org/presentationml/2006/ole">
            <p:oleObj spid="_x0000_s17410" name="CS ChemDraw Drawing" r:id="rId3" imgW="2132823" imgH="711545" progId="ChemDraw.Document.6.0">
              <p:embed/>
            </p:oleObj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804248" y="2276872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NZ" dirty="0" smtClean="0">
                <a:solidFill>
                  <a:srgbClr val="7030A0"/>
                </a:solidFill>
              </a:rPr>
              <a:t>I</a:t>
            </a:r>
            <a:endParaRPr lang="en-NZ" dirty="0">
              <a:solidFill>
                <a:srgbClr val="7030A0"/>
              </a:solidFill>
            </a:endParaRPr>
          </a:p>
        </p:txBody>
      </p:sp>
      <p:graphicFrame>
        <p:nvGraphicFramePr>
          <p:cNvPr id="17412" name="Object 4"/>
          <p:cNvGraphicFramePr>
            <a:graphicFrameLocks noChangeAspect="1"/>
          </p:cNvGraphicFramePr>
          <p:nvPr/>
        </p:nvGraphicFramePr>
        <p:xfrm>
          <a:off x="1793492" y="4841024"/>
          <a:ext cx="5261892" cy="1741010"/>
        </p:xfrm>
        <a:graphic>
          <a:graphicData uri="http://schemas.openxmlformats.org/presentationml/2006/ole">
            <p:oleObj spid="_x0000_s17412" name="CS ChemDraw Drawing" r:id="rId4" imgW="2149575" imgH="711545" progId="ChemDraw.Document.6.0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jm614a_Fi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-819472"/>
            <a:ext cx="8183041" cy="616530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72344"/>
          </a:xfrm>
        </p:spPr>
        <p:txBody>
          <a:bodyPr>
            <a:noAutofit/>
          </a:bodyPr>
          <a:lstStyle/>
          <a:p>
            <a:r>
              <a:rPr lang="en-NZ" b="1" dirty="0" smtClean="0"/>
              <a:t>The molecular plot is not without problems</a:t>
            </a:r>
            <a:endParaRPr lang="en-NZ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0" y="3933056"/>
            <a:ext cx="8229600" cy="2708920"/>
          </a:xfrm>
        </p:spPr>
        <p:txBody>
          <a:bodyPr>
            <a:normAutofit/>
          </a:bodyPr>
          <a:lstStyle/>
          <a:p>
            <a:r>
              <a:rPr lang="en-NZ" b="1" dirty="0" smtClean="0">
                <a:solidFill>
                  <a:srgbClr val="FF0000"/>
                </a:solidFill>
              </a:rPr>
              <a:t>Atoms should be shown as ellipsoids not spheres</a:t>
            </a:r>
          </a:p>
          <a:p>
            <a:r>
              <a:rPr lang="en-NZ" b="1" dirty="0" smtClean="0">
                <a:solidFill>
                  <a:srgbClr val="FF0000"/>
                </a:solidFill>
              </a:rPr>
              <a:t>Atom numbers should not be in parenthesis</a:t>
            </a:r>
          </a:p>
          <a:p>
            <a:r>
              <a:rPr lang="en-NZ" b="1" dirty="0" smtClean="0">
                <a:solidFill>
                  <a:srgbClr val="FF0000"/>
                </a:solidFill>
              </a:rPr>
              <a:t>Atom labels should not intersect with bonds or ellipsoids</a:t>
            </a:r>
          </a:p>
          <a:p>
            <a:r>
              <a:rPr lang="en-NZ" b="1" dirty="0" smtClean="0">
                <a:solidFill>
                  <a:srgbClr val="FF0000"/>
                </a:solidFill>
              </a:rPr>
              <a:t>Display labels either for all or preferably none of the symmetry related atoms</a:t>
            </a:r>
            <a:endParaRPr lang="en-N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NZ" sz="4400" b="1" dirty="0" smtClean="0"/>
              <a:t>Corrected molecular plot</a:t>
            </a:r>
            <a:endParaRPr lang="en-NZ" sz="4400" b="1" dirty="0"/>
          </a:p>
        </p:txBody>
      </p:sp>
      <p:pic>
        <p:nvPicPr>
          <p:cNvPr id="3" name="Picture 2" descr="JM614_Fi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772816"/>
            <a:ext cx="8487757" cy="46567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NZ" sz="4400" b="1" dirty="0" smtClean="0"/>
              <a:t>Redeterminations</a:t>
            </a:r>
            <a:endParaRPr lang="en-NZ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NZ" sz="2800" dirty="0" smtClean="0"/>
              <a:t>Notes for authors are very specific about criteria for re-determinations.</a:t>
            </a:r>
          </a:p>
          <a:p>
            <a:r>
              <a:rPr lang="en-NZ" sz="2800" dirty="0" smtClean="0"/>
              <a:t>“If </a:t>
            </a:r>
            <a:r>
              <a:rPr lang="en-NZ" sz="2800" dirty="0" smtClean="0"/>
              <a:t>a structure has been redetermined correctly and the result adds significantly to the information already in the public domain then the article can be considered for publication.  Redeterminations that report a small improvement in precision or are merely carried out at a different temperature to previous studies will not normally be considered for </a:t>
            </a:r>
            <a:r>
              <a:rPr lang="en-NZ" sz="2800" dirty="0" smtClean="0"/>
              <a:t>publication”</a:t>
            </a:r>
            <a:endParaRPr lang="en-NZ" sz="2800" dirty="0" smtClean="0"/>
          </a:p>
          <a:p>
            <a:endParaRPr lang="en-NZ" dirty="0" smtClean="0"/>
          </a:p>
          <a:p>
            <a:endParaRPr lang="en-N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NZ" b="1" dirty="0" smtClean="0"/>
              <a:t>Is this a publishable redetermination?</a:t>
            </a:r>
            <a:endParaRPr lang="en-NZ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NZ" sz="3200" dirty="0" smtClean="0"/>
              <a:t>In this Abstract:   </a:t>
            </a:r>
            <a:r>
              <a:rPr lang="en-NZ" sz="3200" dirty="0" smtClean="0">
                <a:solidFill>
                  <a:srgbClr val="0070C0"/>
                </a:solidFill>
              </a:rPr>
              <a:t>‘but in that report the compound was  recrystallised from acetone whereas in the present report, crystals were obtained from methanol.’  </a:t>
            </a:r>
          </a:p>
          <a:p>
            <a:r>
              <a:rPr lang="en-NZ" sz="3200" b="1" dirty="0" smtClean="0">
                <a:solidFill>
                  <a:srgbClr val="FF0000"/>
                </a:solidFill>
              </a:rPr>
              <a:t>This does not qualify under any circumstances.  Should be withdrawn.</a:t>
            </a:r>
            <a:r>
              <a:rPr lang="en-NZ" sz="2400" b="1" dirty="0" smtClean="0">
                <a:solidFill>
                  <a:srgbClr val="FF0000"/>
                </a:solidFill>
              </a:rPr>
              <a:t> </a:t>
            </a:r>
          </a:p>
          <a:p>
            <a:endParaRPr lang="en-N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NZ" sz="4400" b="1" dirty="0" smtClean="0"/>
              <a:t>Redeterminations</a:t>
            </a:r>
            <a:endParaRPr lang="en-NZ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NZ" sz="2800" dirty="0" smtClean="0"/>
              <a:t>The most common classes of non-compliant redeterminations involve structures that :</a:t>
            </a:r>
          </a:p>
          <a:p>
            <a:pPr lvl="1"/>
            <a:r>
              <a:rPr lang="en-NZ" dirty="0" smtClean="0"/>
              <a:t>Have slightly improved R factors </a:t>
            </a:r>
          </a:p>
          <a:p>
            <a:pPr lvl="1"/>
            <a:r>
              <a:rPr lang="en-NZ" dirty="0" smtClean="0"/>
              <a:t>Have had data recorded at a lower temperature.</a:t>
            </a:r>
          </a:p>
          <a:p>
            <a:r>
              <a:rPr lang="en-NZ" sz="2800" dirty="0" smtClean="0"/>
              <a:t>Neither would qualify for acceptance</a:t>
            </a:r>
          </a:p>
          <a:p>
            <a:r>
              <a:rPr lang="en-NZ" sz="2800" dirty="0" smtClean="0"/>
              <a:t>If the original publication reported a structure refined from film data, no coordinates were given or H atoms were not assigned in the previous determination and there was no discussion of H-bonding, then publication can be considered.</a:t>
            </a:r>
          </a:p>
          <a:p>
            <a:pPr lvl="1">
              <a:buNone/>
            </a:pPr>
            <a:endParaRPr lang="en-N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b="1" dirty="0" smtClean="0"/>
              <a:t>Other Title Matters</a:t>
            </a:r>
            <a:endParaRPr lang="en-NZ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NZ" dirty="0" smtClean="0"/>
              <a:t>Check any implication of the absolute structure in the title.  This should only be present if the absolute structure is </a:t>
            </a:r>
            <a:r>
              <a:rPr lang="en-NZ" dirty="0" smtClean="0"/>
              <a:t>known</a:t>
            </a:r>
          </a:p>
          <a:p>
            <a:r>
              <a:rPr lang="en-NZ" dirty="0" err="1" smtClean="0"/>
              <a:t>e.g</a:t>
            </a:r>
            <a:r>
              <a:rPr lang="en-NZ" dirty="0" smtClean="0"/>
              <a:t> if </a:t>
            </a:r>
            <a:r>
              <a:rPr lang="en-NZ" dirty="0" smtClean="0"/>
              <a:t>anomalous scattering is sufficient to permit the reliable determination of the absolute </a:t>
            </a:r>
            <a:r>
              <a:rPr lang="en-NZ" dirty="0" smtClean="0"/>
              <a:t>structure </a:t>
            </a:r>
            <a:r>
              <a:rPr lang="en-NZ" dirty="0" smtClean="0"/>
              <a:t>in which case a credible Flack parameter must be reported.</a:t>
            </a:r>
          </a:p>
          <a:p>
            <a:r>
              <a:rPr lang="en-NZ" dirty="0" smtClean="0"/>
              <a:t>o</a:t>
            </a:r>
            <a:r>
              <a:rPr lang="en-NZ" dirty="0" smtClean="0"/>
              <a:t>r by comparison with a structure of known absolute configuration</a:t>
            </a:r>
          </a:p>
          <a:p>
            <a:r>
              <a:rPr lang="en-NZ" dirty="0" smtClean="0"/>
              <a:t>or from </a:t>
            </a:r>
            <a:r>
              <a:rPr lang="en-NZ" dirty="0" smtClean="0"/>
              <a:t>the </a:t>
            </a:r>
            <a:r>
              <a:rPr lang="en-NZ" dirty="0" smtClean="0"/>
              <a:t>synthesis</a:t>
            </a:r>
            <a:endParaRPr lang="en-N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NZ" sz="4400" b="1" dirty="0" smtClean="0"/>
              <a:t>Abstract – missing items</a:t>
            </a:r>
            <a:endParaRPr lang="en-NZ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en-NZ" sz="2800" dirty="0" smtClean="0"/>
              <a:t>The four unique C atoms in a molecule lie in the plane.  </a:t>
            </a:r>
          </a:p>
          <a:p>
            <a:r>
              <a:rPr lang="en-NZ" sz="2800" b="1" dirty="0" smtClean="0">
                <a:solidFill>
                  <a:srgbClr val="FF0000"/>
                </a:solidFill>
              </a:rPr>
              <a:t>If there are only 4 unique C atoms in this structure there must also be crystallographically imposed symmetry – an inversion centre in this case.  This must be detailed in the Abstract.</a:t>
            </a:r>
          </a:p>
          <a:p>
            <a:r>
              <a:rPr lang="en-NZ" sz="2800" dirty="0" smtClean="0"/>
              <a:t>In the crystal structure, weak C---H...I interactions link the molecules into stacks.  </a:t>
            </a:r>
          </a:p>
          <a:p>
            <a:r>
              <a:rPr lang="en-NZ" sz="2800" b="1" dirty="0" smtClean="0">
                <a:solidFill>
                  <a:srgbClr val="FF0000"/>
                </a:solidFill>
              </a:rPr>
              <a:t>There is no Table 1 with details of these contacts.  Also the direction in which the stacks form should also be mentioned.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NZ" sz="4400" b="1" dirty="0" smtClean="0"/>
              <a:t>Abstract missing items</a:t>
            </a:r>
            <a:endParaRPr lang="en-NZ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NZ" sz="3200" dirty="0" smtClean="0"/>
              <a:t>A structure is further stabilised by short \pi...\pi contacts</a:t>
            </a:r>
          </a:p>
          <a:p>
            <a:r>
              <a:rPr lang="en-NZ" sz="3200" b="1" dirty="0" smtClean="0">
                <a:solidFill>
                  <a:srgbClr val="FF0000"/>
                </a:solidFill>
              </a:rPr>
              <a:t>Centroid ...centroid distance (</a:t>
            </a:r>
            <a:r>
              <a:rPr lang="en-NZ" sz="3200" b="1" dirty="0" err="1" smtClean="0">
                <a:solidFill>
                  <a:srgbClr val="FF0000"/>
                </a:solidFill>
              </a:rPr>
              <a:t>su</a:t>
            </a:r>
            <a:r>
              <a:rPr lang="en-NZ" sz="3200" b="1" dirty="0" smtClean="0">
                <a:solidFill>
                  <a:srgbClr val="FF0000"/>
                </a:solidFill>
              </a:rPr>
              <a:t>) Å? Also \pi...\pi = </a:t>
            </a:r>
            <a:r>
              <a:rPr lang="el-GR" sz="3200" b="1" dirty="0" smtClean="0">
                <a:solidFill>
                  <a:srgbClr val="FF0000"/>
                </a:solidFill>
              </a:rPr>
              <a:t>π</a:t>
            </a:r>
            <a:r>
              <a:rPr lang="en-NZ" sz="3200" b="1" dirty="0" err="1" smtClean="0">
                <a:solidFill>
                  <a:srgbClr val="FF0000"/>
                </a:solidFill>
              </a:rPr>
              <a:t>i</a:t>
            </a:r>
            <a:r>
              <a:rPr lang="en-NZ" sz="3200" b="1" dirty="0" smtClean="0">
                <a:solidFill>
                  <a:srgbClr val="FF0000"/>
                </a:solidFill>
              </a:rPr>
              <a:t>...</a:t>
            </a:r>
            <a:r>
              <a:rPr lang="el-GR" sz="3200" b="1" dirty="0" smtClean="0">
                <a:solidFill>
                  <a:srgbClr val="FF0000"/>
                </a:solidFill>
              </a:rPr>
              <a:t>π</a:t>
            </a:r>
            <a:r>
              <a:rPr lang="en-NZ" sz="3200" b="1" dirty="0" err="1" smtClean="0">
                <a:solidFill>
                  <a:srgbClr val="FF0000"/>
                </a:solidFill>
              </a:rPr>
              <a:t>i</a:t>
            </a:r>
            <a:endParaRPr lang="en-NZ" sz="3200" b="1" dirty="0" smtClean="0">
              <a:solidFill>
                <a:srgbClr val="FF0000"/>
              </a:solidFill>
            </a:endParaRPr>
          </a:p>
          <a:p>
            <a:r>
              <a:rPr lang="en-NZ" sz="3200" dirty="0" smtClean="0"/>
              <a:t>A structure is further stabilised by short I...I contacts, forming undulating sheets.</a:t>
            </a:r>
          </a:p>
          <a:p>
            <a:r>
              <a:rPr lang="en-NZ" sz="3200" b="1" dirty="0" smtClean="0">
                <a:solidFill>
                  <a:srgbClr val="FF0000"/>
                </a:solidFill>
              </a:rPr>
              <a:t>I...I distance (</a:t>
            </a:r>
            <a:r>
              <a:rPr lang="en-NZ" sz="3200" b="1" dirty="0" err="1" smtClean="0">
                <a:solidFill>
                  <a:srgbClr val="FF0000"/>
                </a:solidFill>
              </a:rPr>
              <a:t>su</a:t>
            </a:r>
            <a:r>
              <a:rPr lang="en-NZ" sz="3200" b="1" dirty="0" smtClean="0">
                <a:solidFill>
                  <a:srgbClr val="FF0000"/>
                </a:solidFill>
              </a:rPr>
              <a:t>) Å? Sheets in which plane?</a:t>
            </a:r>
          </a:p>
          <a:p>
            <a:endParaRPr lang="en-NZ" dirty="0" smtClean="0"/>
          </a:p>
          <a:p>
            <a:endParaRPr lang="en-NZ" b="1" dirty="0" smtClean="0">
              <a:solidFill>
                <a:srgbClr val="FF0000"/>
              </a:solidFill>
            </a:endParaRPr>
          </a:p>
          <a:p>
            <a:endParaRPr lang="en-NZ" b="1" dirty="0" smtClean="0">
              <a:solidFill>
                <a:srgbClr val="FF0000"/>
              </a:solidFill>
            </a:endParaRPr>
          </a:p>
          <a:p>
            <a:endParaRPr lang="en-N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NZ" b="1" dirty="0" smtClean="0"/>
              <a:t>Abstract – English – the definite (the) and indefinite (a) articles</a:t>
            </a:r>
            <a:endParaRPr lang="en-NZ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95536" y="1628800"/>
            <a:ext cx="8229600" cy="4937760"/>
          </a:xfrm>
        </p:spPr>
        <p:txBody>
          <a:bodyPr>
            <a:noAutofit/>
          </a:bodyPr>
          <a:lstStyle/>
          <a:p>
            <a:r>
              <a:rPr lang="en-NZ" sz="2800" dirty="0" smtClean="0"/>
              <a:t>but in that report a compound </a:t>
            </a:r>
            <a:r>
              <a:rPr lang="en-NZ" sz="2800" dirty="0" smtClean="0">
                <a:solidFill>
                  <a:srgbClr val="FF0000"/>
                </a:solidFill>
              </a:rPr>
              <a:t>(</a:t>
            </a:r>
            <a:r>
              <a:rPr lang="en-NZ" sz="2800" i="1" dirty="0" smtClean="0">
                <a:solidFill>
                  <a:srgbClr val="FF0000"/>
                </a:solidFill>
              </a:rPr>
              <a:t>were) </a:t>
            </a:r>
            <a:r>
              <a:rPr lang="en-NZ" sz="2800" b="1" i="1" dirty="0" smtClean="0">
                <a:solidFill>
                  <a:srgbClr val="0070C0"/>
                </a:solidFill>
              </a:rPr>
              <a:t>was</a:t>
            </a:r>
            <a:r>
              <a:rPr lang="en-NZ" sz="2800" i="1" dirty="0" smtClean="0">
                <a:solidFill>
                  <a:srgbClr val="FF0000"/>
                </a:solidFill>
              </a:rPr>
              <a:t> </a:t>
            </a:r>
            <a:r>
              <a:rPr lang="en-NZ" sz="2800" dirty="0" smtClean="0"/>
              <a:t> recrystallised from acetone whereas </a:t>
            </a:r>
            <a:r>
              <a:rPr lang="en-NZ" sz="2800" dirty="0" smtClean="0">
                <a:solidFill>
                  <a:srgbClr val="FF0000"/>
                </a:solidFill>
              </a:rPr>
              <a:t>(here they were)</a:t>
            </a:r>
            <a:r>
              <a:rPr lang="en-NZ" sz="2800" dirty="0" smtClean="0"/>
              <a:t> </a:t>
            </a:r>
            <a:r>
              <a:rPr lang="en-NZ" sz="2800" b="1" dirty="0" smtClean="0">
                <a:solidFill>
                  <a:srgbClr val="0070C0"/>
                </a:solidFill>
              </a:rPr>
              <a:t>in the present report, crystals were </a:t>
            </a:r>
            <a:r>
              <a:rPr lang="en-NZ" sz="2800" dirty="0" smtClean="0"/>
              <a:t>obtained from methanol.</a:t>
            </a:r>
          </a:p>
          <a:p>
            <a:r>
              <a:rPr lang="en-NZ" sz="2800" b="1" dirty="0" smtClean="0">
                <a:solidFill>
                  <a:srgbClr val="0070C0"/>
                </a:solidFill>
              </a:rPr>
              <a:t>The </a:t>
            </a:r>
            <a:r>
              <a:rPr lang="en-NZ" sz="2800" dirty="0" smtClean="0"/>
              <a:t>structure has been reported previously </a:t>
            </a:r>
          </a:p>
          <a:p>
            <a:r>
              <a:rPr lang="en-NZ" sz="2800" dirty="0" smtClean="0"/>
              <a:t>but in that report </a:t>
            </a:r>
            <a:r>
              <a:rPr lang="en-NZ" sz="2800" dirty="0" smtClean="0">
                <a:solidFill>
                  <a:srgbClr val="FF0000"/>
                </a:solidFill>
              </a:rPr>
              <a:t>(a) </a:t>
            </a:r>
            <a:r>
              <a:rPr lang="en-NZ" sz="2800" b="1" dirty="0" smtClean="0">
                <a:solidFill>
                  <a:srgbClr val="0070C0"/>
                </a:solidFill>
              </a:rPr>
              <a:t>the </a:t>
            </a:r>
            <a:r>
              <a:rPr lang="en-NZ" sz="2800" dirty="0" smtClean="0"/>
              <a:t>compound was recrystallised from acetone </a:t>
            </a:r>
          </a:p>
          <a:p>
            <a:r>
              <a:rPr lang="en-NZ" sz="2800" dirty="0" smtClean="0"/>
              <a:t>The four unique C atoms in </a:t>
            </a:r>
            <a:r>
              <a:rPr lang="en-NZ" sz="2800" dirty="0" smtClean="0">
                <a:solidFill>
                  <a:srgbClr val="FF0000"/>
                </a:solidFill>
              </a:rPr>
              <a:t>(a) </a:t>
            </a:r>
            <a:r>
              <a:rPr lang="en-NZ" sz="2800" b="1" dirty="0" smtClean="0">
                <a:solidFill>
                  <a:srgbClr val="0070C0"/>
                </a:solidFill>
              </a:rPr>
              <a:t>the</a:t>
            </a:r>
            <a:r>
              <a:rPr lang="en-NZ" sz="2800" dirty="0" smtClean="0"/>
              <a:t> molecule lie in </a:t>
            </a:r>
            <a:r>
              <a:rPr lang="en-NZ" sz="2800" dirty="0" smtClean="0">
                <a:solidFill>
                  <a:srgbClr val="FF0000"/>
                </a:solidFill>
              </a:rPr>
              <a:t>(the) </a:t>
            </a:r>
            <a:r>
              <a:rPr lang="en-NZ" sz="2800" b="1" dirty="0" smtClean="0">
                <a:solidFill>
                  <a:srgbClr val="0070C0"/>
                </a:solidFill>
              </a:rPr>
              <a:t>a</a:t>
            </a:r>
            <a:r>
              <a:rPr lang="en-NZ" sz="2800" dirty="0" smtClean="0"/>
              <a:t> plane. </a:t>
            </a:r>
          </a:p>
          <a:p>
            <a:r>
              <a:rPr lang="en-NZ" sz="2800" dirty="0" smtClean="0">
                <a:solidFill>
                  <a:srgbClr val="FF0000"/>
                </a:solidFill>
              </a:rPr>
              <a:t>(A) </a:t>
            </a:r>
            <a:r>
              <a:rPr lang="en-NZ" sz="2800" b="1" dirty="0" smtClean="0">
                <a:solidFill>
                  <a:srgbClr val="0070C0"/>
                </a:solidFill>
              </a:rPr>
              <a:t>The </a:t>
            </a:r>
            <a:r>
              <a:rPr lang="en-NZ" sz="2800" dirty="0" smtClean="0"/>
              <a:t>structure is further stabilised by short I...I contacts,  forming undulating sheets.</a:t>
            </a:r>
            <a:endParaRPr lang="en-NZ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NZ" sz="4400" b="1" dirty="0" smtClean="0"/>
              <a:t>Related literature</a:t>
            </a:r>
            <a:endParaRPr lang="en-NZ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5450160"/>
          </a:xfrm>
        </p:spPr>
        <p:txBody>
          <a:bodyPr>
            <a:normAutofit fontScale="92500" lnSpcReduction="20000"/>
          </a:bodyPr>
          <a:lstStyle/>
          <a:p>
            <a:r>
              <a:rPr lang="en-NZ" dirty="0" smtClean="0"/>
              <a:t>For related literature, </a:t>
            </a:r>
            <a:r>
              <a:rPr lang="en-NZ" b="1" dirty="0" smtClean="0">
                <a:solidFill>
                  <a:srgbClr val="FF0000"/>
                </a:solidFill>
              </a:rPr>
              <a:t>(on what subject) </a:t>
            </a:r>
            <a:r>
              <a:rPr lang="en-NZ" dirty="0" smtClean="0"/>
              <a:t>see: </a:t>
            </a:r>
            <a:r>
              <a:rPr lang="en-NZ" dirty="0" err="1" smtClean="0"/>
              <a:t>Samakande</a:t>
            </a:r>
            <a:r>
              <a:rPr lang="en-NZ" dirty="0" smtClean="0"/>
              <a:t> &lt;</a:t>
            </a:r>
            <a:r>
              <a:rPr lang="en-NZ" dirty="0" err="1" smtClean="0"/>
              <a:t>i</a:t>
            </a:r>
            <a:r>
              <a:rPr lang="en-NZ" dirty="0" smtClean="0"/>
              <a:t>&gt;et al.&lt;/</a:t>
            </a:r>
            <a:r>
              <a:rPr lang="en-NZ" dirty="0" err="1" smtClean="0"/>
              <a:t>i</a:t>
            </a:r>
            <a:r>
              <a:rPr lang="en-NZ" dirty="0" smtClean="0"/>
              <a:t>&gt;, (2007); </a:t>
            </a:r>
            <a:r>
              <a:rPr lang="en-NZ" dirty="0" err="1" smtClean="0"/>
              <a:t>Asandei</a:t>
            </a:r>
            <a:r>
              <a:rPr lang="en-NZ" dirty="0" smtClean="0"/>
              <a:t> &lt;</a:t>
            </a:r>
            <a:r>
              <a:rPr lang="en-NZ" dirty="0" err="1" smtClean="0"/>
              <a:t>i</a:t>
            </a:r>
            <a:r>
              <a:rPr lang="en-NZ" dirty="0" smtClean="0"/>
              <a:t>&gt;et al.&lt;/</a:t>
            </a:r>
            <a:r>
              <a:rPr lang="en-NZ" dirty="0" err="1" smtClean="0"/>
              <a:t>i</a:t>
            </a:r>
            <a:r>
              <a:rPr lang="en-NZ" dirty="0" smtClean="0"/>
              <a:t>&gt; (2008).  </a:t>
            </a:r>
            <a:r>
              <a:rPr lang="en-NZ" b="1" dirty="0" smtClean="0">
                <a:solidFill>
                  <a:srgbClr val="FF0000"/>
                </a:solidFill>
              </a:rPr>
              <a:t>Specific details should always be given.  Probably the most common problem with accepted papers.</a:t>
            </a:r>
          </a:p>
          <a:p>
            <a:r>
              <a:rPr lang="en-NZ" dirty="0" smtClean="0"/>
              <a:t>For related </a:t>
            </a:r>
            <a:r>
              <a:rPr lang="en-NZ" dirty="0" smtClean="0">
                <a:solidFill>
                  <a:srgbClr val="FF0000"/>
                </a:solidFill>
              </a:rPr>
              <a:t>(</a:t>
            </a:r>
            <a:r>
              <a:rPr lang="en-NZ" b="1" dirty="0" smtClean="0">
                <a:solidFill>
                  <a:srgbClr val="FF0000"/>
                </a:solidFill>
              </a:rPr>
              <a:t>crystal</a:t>
            </a:r>
            <a:r>
              <a:rPr lang="en-NZ" dirty="0" smtClean="0">
                <a:solidFill>
                  <a:srgbClr val="FF0000"/>
                </a:solidFill>
              </a:rPr>
              <a:t>)</a:t>
            </a:r>
            <a:r>
              <a:rPr lang="en-NZ" dirty="0" smtClean="0"/>
              <a:t> structures, </a:t>
            </a:r>
            <a:r>
              <a:rPr lang="en-NZ" b="1" dirty="0" smtClean="0">
                <a:solidFill>
                  <a:srgbClr val="FF0000"/>
                </a:solidFill>
              </a:rPr>
              <a:t> - delete crystal.</a:t>
            </a:r>
          </a:p>
          <a:p>
            <a:r>
              <a:rPr lang="en-NZ" dirty="0" smtClean="0"/>
              <a:t>and for bond lengths </a:t>
            </a:r>
            <a:r>
              <a:rPr lang="en-NZ" dirty="0" smtClean="0">
                <a:solidFill>
                  <a:srgbClr val="FF0000"/>
                </a:solidFill>
              </a:rPr>
              <a:t>(</a:t>
            </a:r>
            <a:r>
              <a:rPr lang="en-NZ" b="1" dirty="0" smtClean="0">
                <a:solidFill>
                  <a:srgbClr val="FF0000"/>
                </a:solidFill>
              </a:rPr>
              <a:t>and angles</a:t>
            </a:r>
            <a:r>
              <a:rPr lang="en-NZ" dirty="0" smtClean="0">
                <a:solidFill>
                  <a:srgbClr val="FF0000"/>
                </a:solidFill>
              </a:rPr>
              <a:t>)</a:t>
            </a:r>
            <a:r>
              <a:rPr lang="en-NZ" dirty="0" smtClean="0"/>
              <a:t>, see: Allen &lt;</a:t>
            </a:r>
            <a:r>
              <a:rPr lang="en-NZ" dirty="0" err="1" smtClean="0"/>
              <a:t>i</a:t>
            </a:r>
            <a:r>
              <a:rPr lang="en-NZ" dirty="0" smtClean="0"/>
              <a:t>&gt;et al.&lt;/</a:t>
            </a:r>
            <a:r>
              <a:rPr lang="en-NZ" dirty="0" err="1" smtClean="0"/>
              <a:t>i</a:t>
            </a:r>
            <a:r>
              <a:rPr lang="en-NZ" dirty="0" smtClean="0"/>
              <a:t>&gt; (1987).  </a:t>
            </a:r>
            <a:r>
              <a:rPr lang="en-NZ" dirty="0" smtClean="0">
                <a:solidFill>
                  <a:srgbClr val="FF0000"/>
                </a:solidFill>
              </a:rPr>
              <a:t>This paper </a:t>
            </a:r>
            <a:r>
              <a:rPr lang="en-NZ" b="1" dirty="0" smtClean="0">
                <a:solidFill>
                  <a:srgbClr val="FF0000"/>
                </a:solidFill>
              </a:rPr>
              <a:t>only</a:t>
            </a:r>
            <a:r>
              <a:rPr lang="en-NZ" dirty="0" smtClean="0">
                <a:solidFill>
                  <a:srgbClr val="FF0000"/>
                </a:solidFill>
              </a:rPr>
              <a:t> discusses bond distances.</a:t>
            </a:r>
          </a:p>
          <a:p>
            <a:r>
              <a:rPr lang="da-DK" dirty="0" smtClean="0"/>
              <a:t>For other structures of organic compounds published recently by the author, see: Osman &lt;i&gt;et al.&lt;/i&gt; (2009), Hanton &lt;i&gt;et al.&lt;/i&gt; (2010); Saeed &lt;i&gt;et al.&lt;/i&gt;, (2010a,b,c,d,e,f,g), Saeed &lt;i&gt;et al.&lt;/i&gt;,(2009a,b,c,d); Li &lt;i&gt;et al.&lt;/i&gt; (2009), Shafiq &lt;i&gt;et al.&lt;/i&gt; (2009); Haider &lt;i&gt;et al.&lt;/i&gt; (2010). </a:t>
            </a:r>
            <a:r>
              <a:rPr lang="da-DK" dirty="0" smtClean="0">
                <a:solidFill>
                  <a:srgbClr val="FF0000"/>
                </a:solidFill>
              </a:rPr>
              <a:t> </a:t>
            </a:r>
            <a:r>
              <a:rPr lang="da-DK" b="1" dirty="0" smtClean="0">
                <a:solidFill>
                  <a:srgbClr val="FF0000"/>
                </a:solidFill>
              </a:rPr>
              <a:t>Self  citation – not totally discouraged but this is over the top!!! Reduce to 3 or 4 references bearing some relationship to the material reported – preferably also in Acta Journals .</a:t>
            </a:r>
            <a:endParaRPr lang="en-NZ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b="1" dirty="0" smtClean="0"/>
              <a:t>Computer programs section</a:t>
            </a:r>
            <a:endParaRPr lang="en-NZ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NZ" dirty="0" smtClean="0"/>
              <a:t>Check that the programs cited fit with the diffractometer used.</a:t>
            </a:r>
          </a:p>
          <a:p>
            <a:r>
              <a:rPr lang="en-NZ" dirty="0" smtClean="0"/>
              <a:t>Claimed here to use a </a:t>
            </a:r>
            <a:r>
              <a:rPr lang="en-NZ" dirty="0" err="1" smtClean="0"/>
              <a:t>Bruker</a:t>
            </a:r>
            <a:r>
              <a:rPr lang="en-NZ" dirty="0" smtClean="0"/>
              <a:t> APEXII but with </a:t>
            </a:r>
            <a:r>
              <a:rPr lang="en-NZ" dirty="0" err="1" smtClean="0"/>
              <a:t>Rigaku</a:t>
            </a:r>
            <a:r>
              <a:rPr lang="en-NZ" dirty="0" smtClean="0"/>
              <a:t> software – surprising how often this problem occurs</a:t>
            </a:r>
          </a:p>
          <a:p>
            <a:r>
              <a:rPr lang="en-NZ" dirty="0" smtClean="0"/>
              <a:t>Check also that the software release date is reasonable – </a:t>
            </a:r>
            <a:r>
              <a:rPr lang="en-NZ" dirty="0" smtClean="0"/>
              <a:t>e.g.  </a:t>
            </a:r>
            <a:r>
              <a:rPr lang="en-NZ" dirty="0" smtClean="0"/>
              <a:t>APEX 2 (</a:t>
            </a:r>
            <a:r>
              <a:rPr lang="en-NZ" dirty="0" err="1" smtClean="0"/>
              <a:t>Bruker</a:t>
            </a:r>
            <a:r>
              <a:rPr lang="en-NZ" dirty="0" smtClean="0"/>
              <a:t>, 1996) should be questioned! </a:t>
            </a:r>
          </a:p>
          <a:p>
            <a:r>
              <a:rPr lang="en-NZ" dirty="0" smtClean="0"/>
              <a:t>NB SHELXL97 is not a suitable entry for _</a:t>
            </a:r>
            <a:r>
              <a:rPr lang="en-NZ" dirty="0" err="1" smtClean="0"/>
              <a:t>computing_molecular_graphics</a:t>
            </a:r>
            <a:r>
              <a:rPr lang="en-NZ" dirty="0" smtClean="0"/>
              <a:t> </a:t>
            </a:r>
          </a:p>
          <a:p>
            <a:r>
              <a:rPr lang="en-NZ" dirty="0" smtClean="0"/>
              <a:t>Note also that there must be entries for ALL of the _Computing sections in the CIF</a:t>
            </a:r>
            <a:endParaRPr lang="en-N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NZ" sz="4400" b="1" dirty="0" smtClean="0"/>
              <a:t>References</a:t>
            </a:r>
            <a:endParaRPr lang="en-NZ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en-NZ" sz="5000" dirty="0" smtClean="0"/>
              <a:t>Are all of the references cited?  </a:t>
            </a:r>
            <a:r>
              <a:rPr lang="en-NZ" sz="5000" b="1" dirty="0" err="1" smtClean="0">
                <a:solidFill>
                  <a:srgbClr val="FF0000"/>
                </a:solidFill>
              </a:rPr>
              <a:t>PublCIF</a:t>
            </a:r>
            <a:r>
              <a:rPr lang="en-NZ" sz="5000" dirty="0" smtClean="0"/>
              <a:t> is invaluable for checking this. </a:t>
            </a:r>
          </a:p>
          <a:p>
            <a:pPr>
              <a:buNone/>
            </a:pPr>
            <a:endParaRPr lang="en-NZ" sz="5000" dirty="0" smtClean="0"/>
          </a:p>
          <a:p>
            <a:r>
              <a:rPr lang="en-NZ" sz="5000" b="1" dirty="0" smtClean="0"/>
              <a:t>The following references are not cited in the preprint:</a:t>
            </a:r>
            <a:r>
              <a:rPr lang="en-NZ" sz="5000" dirty="0" smtClean="0"/>
              <a:t/>
            </a:r>
            <a:br>
              <a:rPr lang="en-NZ" sz="5000" dirty="0" smtClean="0"/>
            </a:br>
            <a:r>
              <a:rPr lang="en-NZ" sz="5000" dirty="0" smtClean="0"/>
              <a:t/>
            </a:r>
            <a:br>
              <a:rPr lang="en-NZ" sz="5000" dirty="0" smtClean="0"/>
            </a:br>
            <a:r>
              <a:rPr lang="en-NZ" sz="5000" dirty="0" smtClean="0"/>
              <a:t/>
            </a:r>
            <a:br>
              <a:rPr lang="en-NZ" sz="5000" dirty="0" smtClean="0"/>
            </a:br>
            <a:r>
              <a:rPr lang="en-NZ" sz="5000" dirty="0" smtClean="0"/>
              <a:t>Hunter, K. A. &amp; Simpson, J. (1999). </a:t>
            </a:r>
            <a:r>
              <a:rPr lang="en-NZ" sz="5000" i="1" dirty="0" smtClean="0"/>
              <a:t>TITAN2000</a:t>
            </a:r>
            <a:r>
              <a:rPr lang="en-NZ" sz="5000" dirty="0" smtClean="0"/>
              <a:t>. University of Otago, New Zealand. –</a:t>
            </a:r>
            <a:r>
              <a:rPr lang="en-NZ" sz="5000" b="1" dirty="0" smtClean="0">
                <a:solidFill>
                  <a:srgbClr val="FF0000"/>
                </a:solidFill>
              </a:rPr>
              <a:t> just not there!</a:t>
            </a:r>
            <a:r>
              <a:rPr lang="en-NZ" sz="5000" dirty="0" smtClean="0"/>
              <a:t/>
            </a:r>
            <a:br>
              <a:rPr lang="en-NZ" sz="5000" dirty="0" smtClean="0"/>
            </a:br>
            <a:r>
              <a:rPr lang="en-NZ" sz="5000" dirty="0" smtClean="0"/>
              <a:t/>
            </a:r>
            <a:br>
              <a:rPr lang="en-NZ" sz="5000" dirty="0" smtClean="0"/>
            </a:br>
            <a:r>
              <a:rPr lang="en-NZ" sz="5000" dirty="0" err="1" smtClean="0"/>
              <a:t>Khalaji</a:t>
            </a:r>
            <a:r>
              <a:rPr lang="en-NZ" sz="5000" dirty="0" smtClean="0"/>
              <a:t>, A. D. &amp; Simpson, J. (2009). </a:t>
            </a:r>
            <a:r>
              <a:rPr lang="en-NZ" sz="5000" i="1" dirty="0" smtClean="0"/>
              <a:t>Acta </a:t>
            </a:r>
            <a:r>
              <a:rPr lang="en-NZ" sz="5000" i="1" dirty="0" err="1" smtClean="0"/>
              <a:t>Cryst</a:t>
            </a:r>
            <a:r>
              <a:rPr lang="en-NZ" sz="5000" i="1" dirty="0" smtClean="0"/>
              <a:t>.</a:t>
            </a:r>
            <a:r>
              <a:rPr lang="en-NZ" sz="5000" dirty="0" smtClean="0"/>
              <a:t> </a:t>
            </a:r>
            <a:r>
              <a:rPr lang="en-NZ" sz="5000" b="1" dirty="0" smtClean="0"/>
              <a:t>E</a:t>
            </a:r>
            <a:r>
              <a:rPr lang="en-NZ" sz="5000" dirty="0" smtClean="0"/>
              <a:t>65 o553.  - </a:t>
            </a:r>
            <a:r>
              <a:rPr lang="en-NZ" sz="5000" b="1" dirty="0" smtClean="0">
                <a:solidFill>
                  <a:srgbClr val="FF0000"/>
                </a:solidFill>
              </a:rPr>
              <a:t>cited ambiguously</a:t>
            </a:r>
            <a:r>
              <a:rPr lang="en-NZ" sz="5000" dirty="0" smtClean="0"/>
              <a:t/>
            </a:r>
            <a:br>
              <a:rPr lang="en-NZ" sz="5000" dirty="0" smtClean="0"/>
            </a:br>
            <a:r>
              <a:rPr lang="en-NZ" sz="5000" dirty="0" smtClean="0"/>
              <a:t/>
            </a:r>
            <a:br>
              <a:rPr lang="en-NZ" sz="5000" dirty="0" smtClean="0"/>
            </a:br>
            <a:r>
              <a:rPr lang="en-NZ" sz="5000" dirty="0" smtClean="0"/>
              <a:t>Li, J. S. &amp; Simpson, J. (2009). </a:t>
            </a:r>
            <a:r>
              <a:rPr lang="en-NZ" sz="5000" i="1" dirty="0" smtClean="0"/>
              <a:t>Acta </a:t>
            </a:r>
            <a:r>
              <a:rPr lang="en-NZ" sz="5000" i="1" dirty="0" err="1" smtClean="0"/>
              <a:t>Cryst</a:t>
            </a:r>
            <a:r>
              <a:rPr lang="en-NZ" sz="5000" i="1" dirty="0" smtClean="0"/>
              <a:t>.</a:t>
            </a:r>
            <a:r>
              <a:rPr lang="en-NZ" sz="5000" dirty="0" smtClean="0"/>
              <a:t> </a:t>
            </a:r>
            <a:r>
              <a:rPr lang="en-NZ" sz="5000" b="1" dirty="0" smtClean="0"/>
              <a:t>E</a:t>
            </a:r>
            <a:r>
              <a:rPr lang="en-NZ" sz="5000" dirty="0" smtClean="0"/>
              <a:t>65, o2814.  - </a:t>
            </a:r>
            <a:r>
              <a:rPr lang="en-NZ" sz="5000" b="1" dirty="0" smtClean="0">
                <a:solidFill>
                  <a:srgbClr val="FF0000"/>
                </a:solidFill>
              </a:rPr>
              <a:t>cited ambiguously</a:t>
            </a:r>
            <a:r>
              <a:rPr lang="en-NZ" sz="5000" dirty="0" smtClean="0"/>
              <a:t/>
            </a:r>
            <a:br>
              <a:rPr lang="en-NZ" sz="5000" dirty="0" smtClean="0"/>
            </a:br>
            <a:r>
              <a:rPr lang="en-NZ" sz="5000" dirty="0" smtClean="0"/>
              <a:t/>
            </a:r>
            <a:br>
              <a:rPr lang="en-NZ" sz="5000" dirty="0" smtClean="0"/>
            </a:br>
            <a:r>
              <a:rPr lang="en-NZ" sz="5000" dirty="0" err="1" smtClean="0"/>
              <a:t>Rigaku</a:t>
            </a:r>
            <a:r>
              <a:rPr lang="en-NZ" sz="5000" dirty="0" smtClean="0"/>
              <a:t> (2005). </a:t>
            </a:r>
            <a:r>
              <a:rPr lang="en-NZ" sz="5000" i="1" dirty="0" err="1" smtClean="0"/>
              <a:t>CrystalClear</a:t>
            </a:r>
            <a:r>
              <a:rPr lang="en-NZ" sz="5000" dirty="0" smtClean="0"/>
              <a:t>. </a:t>
            </a:r>
            <a:r>
              <a:rPr lang="en-NZ" sz="5000" dirty="0" err="1" smtClean="0"/>
              <a:t>Rigaku</a:t>
            </a:r>
            <a:r>
              <a:rPr lang="en-NZ" sz="5000" dirty="0" smtClean="0"/>
              <a:t> Corporation, Tokyo, Japan. – </a:t>
            </a:r>
            <a:r>
              <a:rPr lang="en-NZ" sz="5000" b="1" dirty="0" smtClean="0">
                <a:solidFill>
                  <a:srgbClr val="FF0000"/>
                </a:solidFill>
              </a:rPr>
              <a:t>incorrect format</a:t>
            </a:r>
            <a:r>
              <a:rPr lang="en-NZ" sz="5000" dirty="0" smtClean="0"/>
              <a:t/>
            </a:r>
            <a:br>
              <a:rPr lang="en-NZ" sz="5000" dirty="0" smtClean="0"/>
            </a:br>
            <a:r>
              <a:rPr lang="en-NZ" sz="5000" dirty="0" smtClean="0"/>
              <a:t/>
            </a:r>
            <a:br>
              <a:rPr lang="en-NZ" sz="5000" dirty="0" smtClean="0"/>
            </a:br>
            <a:r>
              <a:rPr lang="en-NZ" sz="5000" dirty="0" smtClean="0"/>
              <a:t>Spek, A. L. (2009). </a:t>
            </a:r>
            <a:r>
              <a:rPr lang="en-NZ" sz="5000" i="1" dirty="0" smtClean="0"/>
              <a:t>Acta </a:t>
            </a:r>
            <a:r>
              <a:rPr lang="en-NZ" sz="5000" i="1" dirty="0" err="1" smtClean="0"/>
              <a:t>Cryst</a:t>
            </a:r>
            <a:r>
              <a:rPr lang="en-NZ" sz="5000" i="1" dirty="0" smtClean="0"/>
              <a:t>.</a:t>
            </a:r>
            <a:r>
              <a:rPr lang="en-NZ" sz="5000" dirty="0" smtClean="0"/>
              <a:t> D</a:t>
            </a:r>
            <a:r>
              <a:rPr lang="en-NZ" sz="5000" b="1" dirty="0" smtClean="0"/>
              <a:t>65</a:t>
            </a:r>
            <a:r>
              <a:rPr lang="en-NZ" sz="5000" dirty="0" smtClean="0"/>
              <a:t>, 148--155. – </a:t>
            </a:r>
            <a:r>
              <a:rPr lang="en-NZ" sz="5000" b="1" dirty="0" smtClean="0">
                <a:solidFill>
                  <a:srgbClr val="FF0000"/>
                </a:solidFill>
              </a:rPr>
              <a:t>wrong date given</a:t>
            </a:r>
            <a:r>
              <a:rPr lang="en-NZ" sz="5000" dirty="0" smtClean="0"/>
              <a:t/>
            </a:r>
            <a:br>
              <a:rPr lang="en-NZ" sz="5000" dirty="0" smtClean="0"/>
            </a:br>
            <a:r>
              <a:rPr lang="en-NZ" sz="5000" dirty="0" smtClean="0"/>
              <a:t/>
            </a:r>
            <a:br>
              <a:rPr lang="en-NZ" sz="5000" dirty="0" smtClean="0"/>
            </a:br>
            <a:r>
              <a:rPr lang="en-NZ" sz="5000" dirty="0" err="1" smtClean="0"/>
              <a:t>Westrip</a:t>
            </a:r>
            <a:r>
              <a:rPr lang="en-NZ" sz="5000" dirty="0" smtClean="0"/>
              <a:t>, S. P. (2010). </a:t>
            </a:r>
            <a:r>
              <a:rPr lang="en-NZ" sz="5000" i="1" dirty="0" smtClean="0"/>
              <a:t>J. Appl. </a:t>
            </a:r>
            <a:r>
              <a:rPr lang="en-NZ" sz="5000" i="1" dirty="0" err="1" smtClean="0"/>
              <a:t>Cryst</a:t>
            </a:r>
            <a:r>
              <a:rPr lang="en-NZ" sz="5000" i="1" dirty="0" smtClean="0"/>
              <a:t>.</a:t>
            </a:r>
            <a:r>
              <a:rPr lang="en-NZ" sz="5000" dirty="0" smtClean="0"/>
              <a:t> </a:t>
            </a:r>
            <a:r>
              <a:rPr lang="en-NZ" sz="5000" b="1" dirty="0" smtClean="0"/>
              <a:t>43</a:t>
            </a:r>
            <a:r>
              <a:rPr lang="en-NZ" sz="5000" dirty="0" smtClean="0"/>
              <a:t>, 920--925. – </a:t>
            </a:r>
            <a:r>
              <a:rPr lang="en-NZ" sz="5000" b="1" dirty="0" smtClean="0">
                <a:solidFill>
                  <a:srgbClr val="FF0000"/>
                </a:solidFill>
              </a:rPr>
              <a:t>wrong citation</a:t>
            </a:r>
            <a:endParaRPr lang="en-NZ" sz="5000" dirty="0" smtClean="0"/>
          </a:p>
          <a:p>
            <a:endParaRPr lang="en-NZ" dirty="0" smtClean="0"/>
          </a:p>
          <a:p>
            <a:endParaRPr lang="en-NZ" sz="4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NZ" sz="4400" b="1" dirty="0" smtClean="0"/>
              <a:t>References</a:t>
            </a:r>
            <a:endParaRPr lang="en-NZ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NZ" dirty="0" smtClean="0"/>
              <a:t>_</a:t>
            </a:r>
            <a:r>
              <a:rPr lang="en-NZ" dirty="0" err="1" smtClean="0"/>
              <a:t>computing_data_collection</a:t>
            </a:r>
            <a:r>
              <a:rPr lang="en-NZ" dirty="0" smtClean="0"/>
              <a:t>        '</a:t>
            </a:r>
            <a:r>
              <a:rPr lang="en-NZ" dirty="0" err="1" smtClean="0"/>
              <a:t>Rigaku</a:t>
            </a:r>
            <a:r>
              <a:rPr lang="en-NZ" dirty="0" smtClean="0"/>
              <a:t> </a:t>
            </a:r>
            <a:r>
              <a:rPr lang="en-NZ" dirty="0" err="1" smtClean="0"/>
              <a:t>CrystalClear</a:t>
            </a:r>
            <a:r>
              <a:rPr lang="en-NZ" dirty="0" smtClean="0"/>
              <a:t>‘ – </a:t>
            </a:r>
            <a:r>
              <a:rPr lang="en-NZ" dirty="0" smtClean="0">
                <a:solidFill>
                  <a:srgbClr val="FF0000"/>
                </a:solidFill>
              </a:rPr>
              <a:t>should be '</a:t>
            </a:r>
            <a:r>
              <a:rPr lang="en-NZ" dirty="0" err="1" smtClean="0">
                <a:solidFill>
                  <a:srgbClr val="FF0000"/>
                </a:solidFill>
              </a:rPr>
              <a:t>CrystalClear</a:t>
            </a:r>
            <a:r>
              <a:rPr lang="en-NZ" dirty="0" smtClean="0">
                <a:solidFill>
                  <a:srgbClr val="FF0000"/>
                </a:solidFill>
              </a:rPr>
              <a:t> (</a:t>
            </a:r>
            <a:r>
              <a:rPr lang="en-NZ" dirty="0" err="1" smtClean="0">
                <a:solidFill>
                  <a:srgbClr val="FF0000"/>
                </a:solidFill>
              </a:rPr>
              <a:t>Rigaku</a:t>
            </a:r>
            <a:r>
              <a:rPr lang="en-NZ" dirty="0" smtClean="0">
                <a:solidFill>
                  <a:srgbClr val="FF0000"/>
                </a:solidFill>
              </a:rPr>
              <a:t>, 2005) '</a:t>
            </a:r>
          </a:p>
          <a:p>
            <a:r>
              <a:rPr lang="en-NZ" dirty="0" smtClean="0"/>
              <a:t>_</a:t>
            </a:r>
            <a:r>
              <a:rPr lang="en-NZ" dirty="0" err="1" smtClean="0"/>
              <a:t>computing_cell_refinement</a:t>
            </a:r>
            <a:r>
              <a:rPr lang="en-NZ" dirty="0" smtClean="0"/>
              <a:t>        '</a:t>
            </a:r>
            <a:r>
              <a:rPr lang="en-NZ" dirty="0" err="1" smtClean="0"/>
              <a:t>Rigaku</a:t>
            </a:r>
            <a:r>
              <a:rPr lang="en-NZ" dirty="0" smtClean="0"/>
              <a:t> </a:t>
            </a:r>
            <a:r>
              <a:rPr lang="en-NZ" dirty="0" err="1" smtClean="0"/>
              <a:t>CrystalClear</a:t>
            </a:r>
            <a:r>
              <a:rPr lang="en-NZ" dirty="0" smtClean="0"/>
              <a:t>'  </a:t>
            </a:r>
            <a:r>
              <a:rPr lang="en-NZ" dirty="0" smtClean="0">
                <a:solidFill>
                  <a:srgbClr val="FF0000"/>
                </a:solidFill>
              </a:rPr>
              <a:t>should be '</a:t>
            </a:r>
            <a:r>
              <a:rPr lang="en-NZ" dirty="0" err="1" smtClean="0">
                <a:solidFill>
                  <a:srgbClr val="FF0000"/>
                </a:solidFill>
              </a:rPr>
              <a:t>CrystalClear</a:t>
            </a:r>
            <a:r>
              <a:rPr lang="en-NZ" dirty="0" smtClean="0">
                <a:solidFill>
                  <a:srgbClr val="FF0000"/>
                </a:solidFill>
              </a:rPr>
              <a:t> (</a:t>
            </a:r>
            <a:r>
              <a:rPr lang="en-NZ" dirty="0" err="1" smtClean="0">
                <a:solidFill>
                  <a:srgbClr val="FF0000"/>
                </a:solidFill>
              </a:rPr>
              <a:t>Rigaku</a:t>
            </a:r>
            <a:r>
              <a:rPr lang="en-NZ" dirty="0" smtClean="0">
                <a:solidFill>
                  <a:srgbClr val="FF0000"/>
                </a:solidFill>
              </a:rPr>
              <a:t>, 2005) '</a:t>
            </a:r>
            <a:endParaRPr lang="en-NZ" dirty="0" smtClean="0"/>
          </a:p>
          <a:p>
            <a:r>
              <a:rPr lang="en-NZ" dirty="0" smtClean="0"/>
              <a:t>_</a:t>
            </a:r>
            <a:r>
              <a:rPr lang="en-NZ" dirty="0" err="1" smtClean="0"/>
              <a:t>computing_data_reduction</a:t>
            </a:r>
            <a:r>
              <a:rPr lang="en-NZ" dirty="0" smtClean="0"/>
              <a:t>         '</a:t>
            </a:r>
            <a:r>
              <a:rPr lang="en-NZ" dirty="0" err="1" smtClean="0"/>
              <a:t>Rigaku</a:t>
            </a:r>
            <a:r>
              <a:rPr lang="en-NZ" dirty="0" smtClean="0"/>
              <a:t> </a:t>
            </a:r>
            <a:r>
              <a:rPr lang="en-NZ" dirty="0" err="1" smtClean="0"/>
              <a:t>CrystalClear</a:t>
            </a:r>
            <a:r>
              <a:rPr lang="en-NZ" dirty="0" smtClean="0"/>
              <a:t>'  </a:t>
            </a:r>
            <a:r>
              <a:rPr lang="en-NZ" dirty="0" smtClean="0">
                <a:solidFill>
                  <a:srgbClr val="FF0000"/>
                </a:solidFill>
              </a:rPr>
              <a:t>should be '</a:t>
            </a:r>
            <a:r>
              <a:rPr lang="en-NZ" dirty="0" err="1" smtClean="0">
                <a:solidFill>
                  <a:srgbClr val="FF0000"/>
                </a:solidFill>
              </a:rPr>
              <a:t>CrystalClear</a:t>
            </a:r>
            <a:r>
              <a:rPr lang="en-NZ" dirty="0" smtClean="0">
                <a:solidFill>
                  <a:srgbClr val="FF0000"/>
                </a:solidFill>
              </a:rPr>
              <a:t> (</a:t>
            </a:r>
            <a:r>
              <a:rPr lang="en-NZ" dirty="0" err="1" smtClean="0">
                <a:solidFill>
                  <a:srgbClr val="FF0000"/>
                </a:solidFill>
              </a:rPr>
              <a:t>Rigaku</a:t>
            </a:r>
            <a:r>
              <a:rPr lang="en-NZ" dirty="0" smtClean="0">
                <a:solidFill>
                  <a:srgbClr val="FF0000"/>
                </a:solidFill>
              </a:rPr>
              <a:t>, 2005) '</a:t>
            </a:r>
            <a:endParaRPr lang="en-NZ" dirty="0" smtClean="0"/>
          </a:p>
          <a:p>
            <a:r>
              <a:rPr lang="en-NZ" dirty="0" smtClean="0"/>
              <a:t>_</a:t>
            </a:r>
            <a:r>
              <a:rPr lang="en-NZ" dirty="0" err="1" smtClean="0"/>
              <a:t>computing_publication_material</a:t>
            </a:r>
            <a:r>
              <a:rPr lang="en-NZ" dirty="0" smtClean="0"/>
              <a:t>   </a:t>
            </a:r>
          </a:p>
          <a:p>
            <a:pPr>
              <a:buNone/>
            </a:pPr>
            <a:r>
              <a:rPr lang="en-NZ" dirty="0" smtClean="0"/>
              <a:t>;                                                                                   SHELXL-97, </a:t>
            </a:r>
            <a:r>
              <a:rPr lang="en-NZ" dirty="0" err="1" smtClean="0"/>
              <a:t>enCIFer</a:t>
            </a:r>
            <a:r>
              <a:rPr lang="en-NZ" dirty="0" smtClean="0"/>
              <a:t> (Allen et al., 2004), PLATON (Spek, 2003) &amp; </a:t>
            </a:r>
            <a:r>
              <a:rPr lang="en-NZ" dirty="0" err="1" smtClean="0"/>
              <a:t>publCIF</a:t>
            </a:r>
            <a:r>
              <a:rPr lang="en-NZ" dirty="0" smtClean="0"/>
              <a:t> (</a:t>
            </a:r>
            <a:r>
              <a:rPr lang="en-NZ" dirty="0" err="1" smtClean="0"/>
              <a:t>Westrip</a:t>
            </a:r>
            <a:r>
              <a:rPr lang="en-NZ" dirty="0" smtClean="0"/>
              <a:t>, 2010) </a:t>
            </a:r>
          </a:p>
          <a:p>
            <a:pPr>
              <a:buNone/>
            </a:pPr>
            <a:r>
              <a:rPr lang="en-NZ" dirty="0" smtClean="0"/>
              <a:t>;                                                                                      </a:t>
            </a:r>
            <a:r>
              <a:rPr lang="en-NZ" dirty="0" smtClean="0">
                <a:solidFill>
                  <a:srgbClr val="FF0000"/>
                </a:solidFill>
              </a:rPr>
              <a:t>Should be PLATON (Spek, 2009) – </a:t>
            </a:r>
            <a:r>
              <a:rPr lang="en-NZ" dirty="0" err="1" smtClean="0">
                <a:solidFill>
                  <a:srgbClr val="FF0000"/>
                </a:solidFill>
              </a:rPr>
              <a:t>Westrip</a:t>
            </a:r>
            <a:r>
              <a:rPr lang="en-NZ" dirty="0" smtClean="0">
                <a:solidFill>
                  <a:srgbClr val="FF0000"/>
                </a:solidFill>
              </a:rPr>
              <a:t> 2010 OK but reference to it isn’t! </a:t>
            </a:r>
          </a:p>
          <a:p>
            <a:endParaRPr lang="en-N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NZ" sz="4400" b="1" dirty="0" smtClean="0"/>
              <a:t>References</a:t>
            </a:r>
            <a:endParaRPr lang="en-NZ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5638800"/>
          </a:xfrm>
        </p:spPr>
        <p:txBody>
          <a:bodyPr>
            <a:normAutofit fontScale="85000" lnSpcReduction="20000"/>
          </a:bodyPr>
          <a:lstStyle/>
          <a:p>
            <a:r>
              <a:rPr lang="en-NZ" dirty="0" smtClean="0"/>
              <a:t>Warning: </a:t>
            </a:r>
            <a:r>
              <a:rPr lang="en-NZ" i="1" dirty="0" smtClean="0"/>
              <a:t>et al.</a:t>
            </a:r>
            <a:r>
              <a:rPr lang="en-NZ" dirty="0" smtClean="0"/>
              <a:t> used incorrectly: Jones </a:t>
            </a:r>
            <a:r>
              <a:rPr lang="en-NZ" i="1" dirty="0" smtClean="0"/>
              <a:t>et al.</a:t>
            </a:r>
            <a:r>
              <a:rPr lang="en-NZ" dirty="0" smtClean="0"/>
              <a:t>, 2007</a:t>
            </a:r>
          </a:p>
          <a:p>
            <a:r>
              <a:rPr lang="en-NZ" dirty="0" smtClean="0"/>
              <a:t>Jones, P. G. &amp;  </a:t>
            </a:r>
            <a:r>
              <a:rPr lang="en-NZ" dirty="0" err="1" smtClean="0"/>
              <a:t>Kus</a:t>
            </a:r>
            <a:r>
              <a:rPr lang="en-NZ" dirty="0" smtClean="0"/>
              <a:t>, P. (2007). &lt;</a:t>
            </a:r>
            <a:r>
              <a:rPr lang="en-NZ" dirty="0" err="1" smtClean="0"/>
              <a:t>i</a:t>
            </a:r>
            <a:r>
              <a:rPr lang="en-NZ" dirty="0" smtClean="0"/>
              <a:t>&gt;Z. </a:t>
            </a:r>
            <a:r>
              <a:rPr lang="en-NZ" dirty="0" err="1" smtClean="0"/>
              <a:t>Naturforsch</a:t>
            </a:r>
            <a:r>
              <a:rPr lang="en-NZ" dirty="0" smtClean="0"/>
              <a:t>., B:  </a:t>
            </a:r>
            <a:r>
              <a:rPr lang="en-NZ" dirty="0" err="1" smtClean="0"/>
              <a:t>Chem.Sci</a:t>
            </a:r>
            <a:r>
              <a:rPr lang="en-NZ" dirty="0" smtClean="0"/>
              <a:t>.&lt;/</a:t>
            </a:r>
            <a:r>
              <a:rPr lang="en-NZ" dirty="0" err="1" smtClean="0"/>
              <a:t>i</a:t>
            </a:r>
            <a:r>
              <a:rPr lang="en-NZ" dirty="0" smtClean="0"/>
              <a:t>&gt; &lt;b&gt;62&lt;/b&gt;, 725--731.</a:t>
            </a:r>
          </a:p>
          <a:p>
            <a:r>
              <a:rPr lang="en-NZ" dirty="0" smtClean="0">
                <a:solidFill>
                  <a:srgbClr val="FF0000"/>
                </a:solidFill>
              </a:rPr>
              <a:t>Should normally be cited as Jones &amp; </a:t>
            </a:r>
            <a:r>
              <a:rPr lang="en-NZ" dirty="0" err="1" smtClean="0">
                <a:solidFill>
                  <a:srgbClr val="FF0000"/>
                </a:solidFill>
              </a:rPr>
              <a:t>Kus</a:t>
            </a:r>
            <a:r>
              <a:rPr lang="en-NZ" dirty="0" smtClean="0">
                <a:solidFill>
                  <a:srgbClr val="FF0000"/>
                </a:solidFill>
              </a:rPr>
              <a:t> (2007) in </a:t>
            </a:r>
            <a:r>
              <a:rPr lang="en-NZ" dirty="0" err="1" smtClean="0">
                <a:solidFill>
                  <a:srgbClr val="FF0000"/>
                </a:solidFill>
              </a:rPr>
              <a:t>Rel</a:t>
            </a:r>
            <a:r>
              <a:rPr lang="en-NZ" dirty="0" smtClean="0">
                <a:solidFill>
                  <a:srgbClr val="FF0000"/>
                </a:solidFill>
              </a:rPr>
              <a:t> Lit or (Jones &amp; </a:t>
            </a:r>
            <a:r>
              <a:rPr lang="en-NZ" dirty="0" err="1" smtClean="0">
                <a:solidFill>
                  <a:srgbClr val="FF0000"/>
                </a:solidFill>
              </a:rPr>
              <a:t>Kus</a:t>
            </a:r>
            <a:r>
              <a:rPr lang="en-NZ" dirty="0" smtClean="0">
                <a:solidFill>
                  <a:srgbClr val="FF0000"/>
                </a:solidFill>
              </a:rPr>
              <a:t>, 2007) in the Comment  </a:t>
            </a:r>
          </a:p>
          <a:p>
            <a:endParaRPr lang="en-NZ" dirty="0" smtClean="0"/>
          </a:p>
          <a:p>
            <a:r>
              <a:rPr lang="en-NZ" dirty="0" smtClean="0"/>
              <a:t>Warning: ambiguous? </a:t>
            </a:r>
            <a:r>
              <a:rPr lang="en-NZ" dirty="0" err="1" smtClean="0"/>
              <a:t>Khalaji</a:t>
            </a:r>
            <a:r>
              <a:rPr lang="en-NZ" dirty="0" smtClean="0"/>
              <a:t> </a:t>
            </a:r>
            <a:r>
              <a:rPr lang="en-NZ" i="1" dirty="0" smtClean="0"/>
              <a:t>et al.</a:t>
            </a:r>
            <a:r>
              <a:rPr lang="en-NZ" dirty="0" smtClean="0"/>
              <a:t> (2009</a:t>
            </a:r>
          </a:p>
          <a:p>
            <a:r>
              <a:rPr lang="en-NZ" dirty="0" err="1" smtClean="0"/>
              <a:t>Khalaji</a:t>
            </a:r>
            <a:r>
              <a:rPr lang="en-NZ" dirty="0" smtClean="0"/>
              <a:t>, A.D.  and Simpson,  J.  (2009). &lt;</a:t>
            </a:r>
            <a:r>
              <a:rPr lang="en-NZ" dirty="0" err="1" smtClean="0"/>
              <a:t>i</a:t>
            </a:r>
            <a:r>
              <a:rPr lang="en-NZ" dirty="0" smtClean="0"/>
              <a:t>&gt;Acta </a:t>
            </a:r>
            <a:r>
              <a:rPr lang="en-NZ" dirty="0" err="1" smtClean="0"/>
              <a:t>Cryst</a:t>
            </a:r>
            <a:r>
              <a:rPr lang="en-NZ" dirty="0" smtClean="0"/>
              <a:t>.&lt;/</a:t>
            </a:r>
            <a:r>
              <a:rPr lang="en-NZ" dirty="0" err="1" smtClean="0"/>
              <a:t>i</a:t>
            </a:r>
            <a:r>
              <a:rPr lang="en-NZ" dirty="0" smtClean="0"/>
              <a:t>&gt; &lt;b&gt;E&lt;/b&gt;65 o553.</a:t>
            </a:r>
          </a:p>
          <a:p>
            <a:r>
              <a:rPr lang="en-NZ" dirty="0" err="1" smtClean="0"/>
              <a:t>Khalaji</a:t>
            </a:r>
            <a:r>
              <a:rPr lang="en-NZ" dirty="0" smtClean="0"/>
              <a:t>,  A.D.  and Simpson, J. (2009). &lt;</a:t>
            </a:r>
            <a:r>
              <a:rPr lang="en-NZ" dirty="0" err="1" smtClean="0"/>
              <a:t>i</a:t>
            </a:r>
            <a:r>
              <a:rPr lang="en-NZ" dirty="0" smtClean="0"/>
              <a:t>&gt;Acta </a:t>
            </a:r>
            <a:r>
              <a:rPr lang="en-NZ" dirty="0" err="1" smtClean="0"/>
              <a:t>Cryst</a:t>
            </a:r>
            <a:r>
              <a:rPr lang="en-NZ" dirty="0" smtClean="0"/>
              <a:t>.&lt;/</a:t>
            </a:r>
            <a:r>
              <a:rPr lang="en-NZ" dirty="0" err="1" smtClean="0"/>
              <a:t>i</a:t>
            </a:r>
            <a:r>
              <a:rPr lang="en-NZ" dirty="0" smtClean="0"/>
              <a:t>&gt; &lt;b&gt;E&lt;/b&gt;65 o362.</a:t>
            </a:r>
          </a:p>
          <a:p>
            <a:r>
              <a:rPr lang="en-NZ" dirty="0" smtClean="0">
                <a:solidFill>
                  <a:srgbClr val="FF0000"/>
                </a:solidFill>
              </a:rPr>
              <a:t>Should be cited as </a:t>
            </a:r>
            <a:r>
              <a:rPr lang="en-NZ" dirty="0" err="1" smtClean="0">
                <a:solidFill>
                  <a:srgbClr val="FF0000"/>
                </a:solidFill>
              </a:rPr>
              <a:t>Khalaji</a:t>
            </a:r>
            <a:r>
              <a:rPr lang="en-NZ" dirty="0" smtClean="0">
                <a:solidFill>
                  <a:srgbClr val="FF0000"/>
                </a:solidFill>
              </a:rPr>
              <a:t> &amp;  Simpson  (2009a, b) in </a:t>
            </a:r>
            <a:r>
              <a:rPr lang="en-NZ" dirty="0" err="1" smtClean="0">
                <a:solidFill>
                  <a:srgbClr val="FF0000"/>
                </a:solidFill>
              </a:rPr>
              <a:t>Rel</a:t>
            </a:r>
            <a:r>
              <a:rPr lang="en-NZ" dirty="0" smtClean="0">
                <a:solidFill>
                  <a:srgbClr val="FF0000"/>
                </a:solidFill>
              </a:rPr>
              <a:t> Lit or (</a:t>
            </a:r>
            <a:r>
              <a:rPr lang="en-NZ" dirty="0" err="1" smtClean="0">
                <a:solidFill>
                  <a:srgbClr val="FF0000"/>
                </a:solidFill>
              </a:rPr>
              <a:t>Khalaji</a:t>
            </a:r>
            <a:r>
              <a:rPr lang="en-NZ" dirty="0" smtClean="0">
                <a:solidFill>
                  <a:srgbClr val="FF0000"/>
                </a:solidFill>
              </a:rPr>
              <a:t> &amp;  Simpson, 2009a, b) in the Comment with an appropriate variation in the reference list</a:t>
            </a:r>
          </a:p>
          <a:p>
            <a:endParaRPr lang="en-NZ" dirty="0" smtClean="0"/>
          </a:p>
          <a:p>
            <a:r>
              <a:rPr lang="en-NZ" dirty="0" smtClean="0"/>
              <a:t>Several corresponding warnings indicate similar problems.</a:t>
            </a:r>
            <a:br>
              <a:rPr lang="en-NZ" dirty="0" smtClean="0"/>
            </a:br>
            <a:endParaRPr lang="en-N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NZ" sz="4400" b="1" dirty="0" smtClean="0"/>
              <a:t>References</a:t>
            </a:r>
            <a:endParaRPr lang="en-NZ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5234136"/>
          </a:xfrm>
        </p:spPr>
        <p:txBody>
          <a:bodyPr>
            <a:noAutofit/>
          </a:bodyPr>
          <a:lstStyle/>
          <a:p>
            <a:r>
              <a:rPr lang="en-NZ" sz="2000" b="1" dirty="0" smtClean="0"/>
              <a:t>The following references are not cited in the Acta E preprint (though cited elsewhere in the CIF):</a:t>
            </a:r>
            <a:r>
              <a:rPr lang="en-NZ" sz="2400" dirty="0" smtClean="0"/>
              <a:t/>
            </a:r>
            <a:br>
              <a:rPr lang="en-NZ" sz="2400" dirty="0" smtClean="0"/>
            </a:br>
            <a:endParaRPr lang="en-NZ" sz="1200" dirty="0" smtClean="0"/>
          </a:p>
          <a:p>
            <a:r>
              <a:rPr lang="en-NZ" sz="1800" dirty="0" smtClean="0"/>
              <a:t>Au, R. H. W., Fraser, C. S. A., </a:t>
            </a:r>
            <a:r>
              <a:rPr lang="en-NZ" sz="1800" dirty="0" err="1" smtClean="0"/>
              <a:t>Eisler</a:t>
            </a:r>
            <a:r>
              <a:rPr lang="en-NZ" sz="1800" dirty="0" smtClean="0"/>
              <a:t>, D. J., Jennings, M. C. &amp; </a:t>
            </a:r>
            <a:r>
              <a:rPr lang="en-NZ" sz="1800" dirty="0" err="1" smtClean="0"/>
              <a:t>Puddephat</a:t>
            </a:r>
            <a:r>
              <a:rPr lang="en-NZ" sz="1800" dirty="0" smtClean="0"/>
              <a:t>, R. J. (2009). </a:t>
            </a:r>
            <a:r>
              <a:rPr lang="en-NZ" sz="1800" i="1" dirty="0" smtClean="0"/>
              <a:t>Organometallics</a:t>
            </a:r>
            <a:r>
              <a:rPr lang="en-NZ" sz="1800" dirty="0" smtClean="0"/>
              <a:t>, </a:t>
            </a:r>
            <a:r>
              <a:rPr lang="en-NZ" sz="1800" b="1" dirty="0" smtClean="0"/>
              <a:t>28</a:t>
            </a:r>
            <a:r>
              <a:rPr lang="en-NZ" sz="1800" dirty="0" smtClean="0"/>
              <a:t>, 1719--1729.</a:t>
            </a:r>
            <a:br>
              <a:rPr lang="en-NZ" sz="1800" dirty="0" smtClean="0"/>
            </a:br>
            <a:r>
              <a:rPr lang="en-NZ" sz="1800" dirty="0" smtClean="0"/>
              <a:t>Hochberg, G. C. &amp; Schulz, R. C. (1993). </a:t>
            </a:r>
            <a:r>
              <a:rPr lang="en-NZ" sz="1800" i="1" dirty="0" err="1" smtClean="0"/>
              <a:t>Polym</a:t>
            </a:r>
            <a:r>
              <a:rPr lang="en-NZ" sz="1800" i="1" dirty="0" smtClean="0"/>
              <a:t>. Int.</a:t>
            </a:r>
            <a:r>
              <a:rPr lang="en-NZ" sz="1800" dirty="0" smtClean="0"/>
              <a:t> </a:t>
            </a:r>
            <a:r>
              <a:rPr lang="en-NZ" sz="1800" b="1" dirty="0" smtClean="0"/>
              <a:t>32</a:t>
            </a:r>
            <a:r>
              <a:rPr lang="en-NZ" sz="1800" dirty="0" smtClean="0"/>
              <a:t>, 309--317.</a:t>
            </a:r>
            <a:br>
              <a:rPr lang="en-NZ" sz="1800" dirty="0" smtClean="0"/>
            </a:br>
            <a:r>
              <a:rPr lang="en-NZ" sz="1800" dirty="0" err="1" smtClean="0"/>
              <a:t>Khalaji</a:t>
            </a:r>
            <a:r>
              <a:rPr lang="en-NZ" sz="1800" dirty="0" smtClean="0"/>
              <a:t>, A. D. &amp; Simpson, J. (2009). </a:t>
            </a:r>
            <a:r>
              <a:rPr lang="en-NZ" sz="1800" i="1" dirty="0" smtClean="0"/>
              <a:t>Acta </a:t>
            </a:r>
            <a:r>
              <a:rPr lang="en-NZ" sz="1800" i="1" dirty="0" err="1" smtClean="0"/>
              <a:t>Cryst</a:t>
            </a:r>
            <a:r>
              <a:rPr lang="en-NZ" sz="1800" i="1" dirty="0" smtClean="0"/>
              <a:t>.</a:t>
            </a:r>
            <a:r>
              <a:rPr lang="en-NZ" sz="1800" dirty="0" smtClean="0"/>
              <a:t> </a:t>
            </a:r>
            <a:r>
              <a:rPr lang="en-NZ" sz="1800" b="1" dirty="0" smtClean="0"/>
              <a:t>E</a:t>
            </a:r>
            <a:r>
              <a:rPr lang="en-NZ" sz="1800" dirty="0" smtClean="0"/>
              <a:t>65 o362.</a:t>
            </a:r>
            <a:br>
              <a:rPr lang="en-NZ" sz="1800" dirty="0" smtClean="0"/>
            </a:br>
            <a:r>
              <a:rPr lang="en-NZ" sz="1800" dirty="0" err="1" smtClean="0"/>
              <a:t>Leir</a:t>
            </a:r>
            <a:r>
              <a:rPr lang="en-NZ" sz="1800" dirty="0" smtClean="0"/>
              <a:t>, C. M. &amp; Stark, J. E. (1989). </a:t>
            </a:r>
            <a:r>
              <a:rPr lang="en-NZ" sz="1800" i="1" dirty="0" smtClean="0"/>
              <a:t>J. Appl. </a:t>
            </a:r>
            <a:r>
              <a:rPr lang="en-NZ" sz="1800" i="1" dirty="0" err="1" smtClean="0"/>
              <a:t>Polym</a:t>
            </a:r>
            <a:r>
              <a:rPr lang="en-NZ" sz="1800" i="1" dirty="0" smtClean="0"/>
              <a:t>. Sci.</a:t>
            </a:r>
            <a:r>
              <a:rPr lang="en-NZ" sz="1800" dirty="0" smtClean="0"/>
              <a:t> </a:t>
            </a:r>
            <a:r>
              <a:rPr lang="en-NZ" sz="1800" b="1" dirty="0" smtClean="0"/>
              <a:t>38</a:t>
            </a:r>
            <a:r>
              <a:rPr lang="en-NZ" sz="1800" dirty="0" smtClean="0"/>
              <a:t>, 1535--1547.</a:t>
            </a:r>
            <a:br>
              <a:rPr lang="en-NZ" sz="1800" dirty="0" smtClean="0"/>
            </a:br>
            <a:r>
              <a:rPr lang="en-NZ" sz="1800" dirty="0" smtClean="0"/>
              <a:t>Le </a:t>
            </a:r>
            <a:r>
              <a:rPr lang="en-NZ" sz="1800" dirty="0" err="1" smtClean="0"/>
              <a:t>Baccon</a:t>
            </a:r>
            <a:r>
              <a:rPr lang="en-NZ" sz="1800" dirty="0" smtClean="0"/>
              <a:t>, M., </a:t>
            </a:r>
            <a:r>
              <a:rPr lang="en-NZ" sz="1800" dirty="0" err="1" smtClean="0"/>
              <a:t>Chuburu</a:t>
            </a:r>
            <a:r>
              <a:rPr lang="en-NZ" sz="1800" dirty="0" smtClean="0"/>
              <a:t>, F., </a:t>
            </a:r>
            <a:r>
              <a:rPr lang="en-NZ" sz="1800" dirty="0" err="1" smtClean="0"/>
              <a:t>Toupet</a:t>
            </a:r>
            <a:r>
              <a:rPr lang="en-NZ" sz="1800" dirty="0" smtClean="0"/>
              <a:t>, L., Handel, H., </a:t>
            </a:r>
            <a:r>
              <a:rPr lang="en-NZ" sz="1800" dirty="0" err="1" smtClean="0"/>
              <a:t>Soibinet</a:t>
            </a:r>
            <a:r>
              <a:rPr lang="en-NZ" sz="1800" dirty="0" smtClean="0"/>
              <a:t>, M., </a:t>
            </a:r>
            <a:r>
              <a:rPr lang="en-NZ" sz="1800" dirty="0" err="1" smtClean="0"/>
              <a:t>Dechamps</a:t>
            </a:r>
            <a:r>
              <a:rPr lang="en-NZ" sz="1800" dirty="0" smtClean="0"/>
              <a:t>-Olivier, I., </a:t>
            </a:r>
            <a:r>
              <a:rPr lang="en-NZ" sz="1800" dirty="0" err="1" smtClean="0"/>
              <a:t>Barbier</a:t>
            </a:r>
            <a:r>
              <a:rPr lang="en-NZ" sz="1800" dirty="0" smtClean="0"/>
              <a:t>, J.-P. &amp; </a:t>
            </a:r>
            <a:r>
              <a:rPr lang="en-NZ" sz="1800" dirty="0" err="1" smtClean="0"/>
              <a:t>Aplincourt</a:t>
            </a:r>
            <a:r>
              <a:rPr lang="en-NZ" sz="1800" dirty="0" smtClean="0"/>
              <a:t>, M. (2001). </a:t>
            </a:r>
            <a:r>
              <a:rPr lang="en-NZ" sz="1800" i="1" dirty="0" smtClean="0"/>
              <a:t>New J. Chem.</a:t>
            </a:r>
            <a:r>
              <a:rPr lang="en-NZ" sz="1800" dirty="0" smtClean="0"/>
              <a:t> </a:t>
            </a:r>
            <a:r>
              <a:rPr lang="en-NZ" sz="1800" b="1" dirty="0" smtClean="0"/>
              <a:t>25</a:t>
            </a:r>
            <a:r>
              <a:rPr lang="en-NZ" sz="1800" dirty="0" smtClean="0"/>
              <a:t>, 1168--1174.</a:t>
            </a:r>
            <a:br>
              <a:rPr lang="en-NZ" sz="1800" dirty="0" smtClean="0"/>
            </a:br>
            <a:r>
              <a:rPr lang="en-NZ" sz="1800" dirty="0" err="1" smtClean="0"/>
              <a:t>Sobransingh</a:t>
            </a:r>
            <a:r>
              <a:rPr lang="en-NZ" sz="1800" dirty="0" smtClean="0"/>
              <a:t>, D. &amp; </a:t>
            </a:r>
            <a:r>
              <a:rPr lang="en-NZ" sz="1800" dirty="0" err="1" smtClean="0"/>
              <a:t>Kaifer</a:t>
            </a:r>
            <a:r>
              <a:rPr lang="en-NZ" sz="1800" dirty="0" smtClean="0"/>
              <a:t>, A. E. (2006). </a:t>
            </a:r>
            <a:r>
              <a:rPr lang="en-NZ" sz="1800" i="1" dirty="0" smtClean="0"/>
              <a:t>Org. </a:t>
            </a:r>
            <a:r>
              <a:rPr lang="en-NZ" sz="1800" i="1" dirty="0" err="1" smtClean="0"/>
              <a:t>Lett</a:t>
            </a:r>
            <a:r>
              <a:rPr lang="en-NZ" sz="1800" i="1" dirty="0" smtClean="0"/>
              <a:t>.</a:t>
            </a:r>
            <a:r>
              <a:rPr lang="en-NZ" sz="1800" dirty="0" smtClean="0"/>
              <a:t> </a:t>
            </a:r>
            <a:r>
              <a:rPr lang="en-NZ" sz="1800" b="1" dirty="0" smtClean="0"/>
              <a:t>8</a:t>
            </a:r>
            <a:r>
              <a:rPr lang="en-NZ" sz="1800" dirty="0" smtClean="0"/>
              <a:t>, 3247--3250.</a:t>
            </a:r>
            <a:br>
              <a:rPr lang="en-NZ" sz="1800" dirty="0" smtClean="0"/>
            </a:br>
            <a:r>
              <a:rPr lang="en-NZ" sz="1800" dirty="0" smtClean="0"/>
              <a:t>Song, Z., </a:t>
            </a:r>
            <a:r>
              <a:rPr lang="en-NZ" sz="1800" dirty="0" err="1" smtClean="0"/>
              <a:t>Weng</a:t>
            </a:r>
            <a:r>
              <a:rPr lang="en-NZ" sz="1800" dirty="0" smtClean="0"/>
              <a:t>, X., </a:t>
            </a:r>
            <a:r>
              <a:rPr lang="en-NZ" sz="1800" dirty="0" err="1" smtClean="0"/>
              <a:t>Weng</a:t>
            </a:r>
            <a:r>
              <a:rPr lang="en-NZ" sz="1800" dirty="0" smtClean="0"/>
              <a:t>, L., Huang, J., Wang, X., </a:t>
            </a:r>
            <a:r>
              <a:rPr lang="en-NZ" sz="1800" dirty="0" err="1" smtClean="0"/>
              <a:t>Bai</a:t>
            </a:r>
            <a:r>
              <a:rPr lang="en-NZ" sz="1800" dirty="0" smtClean="0"/>
              <a:t>, M., Zhou, Y., Yang, G. &amp; Zhou, X. (2008). </a:t>
            </a:r>
            <a:r>
              <a:rPr lang="en-NZ" sz="1800" i="1" dirty="0" smtClean="0"/>
              <a:t>Chem. Eur. J.</a:t>
            </a:r>
            <a:r>
              <a:rPr lang="en-NZ" sz="1800" dirty="0" smtClean="0"/>
              <a:t> </a:t>
            </a:r>
            <a:r>
              <a:rPr lang="en-NZ" sz="1800" b="1" dirty="0" smtClean="0"/>
              <a:t>14</a:t>
            </a:r>
            <a:r>
              <a:rPr lang="en-NZ" sz="1800" dirty="0" smtClean="0"/>
              <a:t>, 5751--5754.</a:t>
            </a:r>
          </a:p>
          <a:p>
            <a:r>
              <a:rPr lang="en-NZ" sz="2200" dirty="0" smtClean="0"/>
              <a:t>These references appear only in the Comment but are not cited in the Related Literature or Computer Programs sections of the paper.  It is now required that </a:t>
            </a:r>
            <a:r>
              <a:rPr lang="en-NZ" sz="2200" b="1" dirty="0" smtClean="0"/>
              <a:t>ALL</a:t>
            </a:r>
            <a:r>
              <a:rPr lang="en-NZ" sz="2200" dirty="0" smtClean="0"/>
              <a:t> references cited in the Comment are mentioned in the Related Literature section.</a:t>
            </a:r>
            <a:r>
              <a:rPr lang="en-NZ" sz="2000" dirty="0" smtClean="0"/>
              <a:t/>
            </a:r>
            <a:br>
              <a:rPr lang="en-NZ" sz="2000" dirty="0" smtClean="0"/>
            </a:br>
            <a:endParaRPr lang="en-NZ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NZ" sz="4400" b="1" dirty="0" smtClean="0"/>
              <a:t>References</a:t>
            </a:r>
            <a:endParaRPr lang="en-NZ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NZ" dirty="0" smtClean="0"/>
              <a:t>2 date(s) found in _</a:t>
            </a:r>
            <a:r>
              <a:rPr lang="en-NZ" dirty="0" err="1" smtClean="0"/>
              <a:t>computing_publication_material</a:t>
            </a:r>
            <a:r>
              <a:rPr lang="en-NZ" dirty="0" smtClean="0"/>
              <a:t> that could be part of a citation but not found in reference list</a:t>
            </a:r>
            <a:br>
              <a:rPr lang="en-NZ" dirty="0" smtClean="0"/>
            </a:br>
            <a:r>
              <a:rPr lang="en-NZ" sz="2400" dirty="0" smtClean="0"/>
              <a:t>Spek, A. L. (2009). &lt;</a:t>
            </a:r>
            <a:r>
              <a:rPr lang="en-NZ" sz="2400" dirty="0" err="1" smtClean="0"/>
              <a:t>i</a:t>
            </a:r>
            <a:r>
              <a:rPr lang="en-NZ" sz="2400" dirty="0" smtClean="0"/>
              <a:t>&gt;Acta </a:t>
            </a:r>
            <a:r>
              <a:rPr lang="en-NZ" sz="2400" dirty="0" err="1" smtClean="0"/>
              <a:t>Cryst</a:t>
            </a:r>
            <a:r>
              <a:rPr lang="en-NZ" sz="2400" dirty="0" smtClean="0"/>
              <a:t>&lt;/</a:t>
            </a:r>
            <a:r>
              <a:rPr lang="en-NZ" sz="2400" dirty="0" err="1" smtClean="0"/>
              <a:t>i</a:t>
            </a:r>
            <a:r>
              <a:rPr lang="en-NZ" sz="2400" dirty="0" smtClean="0"/>
              <a:t>&gt;. &lt;b&gt;D65&lt;/b&gt;, 148--155</a:t>
            </a:r>
            <a:r>
              <a:rPr lang="en-NZ" dirty="0" smtClean="0"/>
              <a:t>.</a:t>
            </a:r>
          </a:p>
          <a:p>
            <a:pPr>
              <a:buNone/>
            </a:pPr>
            <a:r>
              <a:rPr lang="en-NZ" dirty="0" smtClean="0"/>
              <a:t>    </a:t>
            </a:r>
            <a:r>
              <a:rPr lang="en-NZ" dirty="0" err="1" smtClean="0"/>
              <a:t>Westrip</a:t>
            </a:r>
            <a:r>
              <a:rPr lang="en-NZ" dirty="0" smtClean="0"/>
              <a:t>, S. P. (2009). &lt;</a:t>
            </a:r>
            <a:r>
              <a:rPr lang="en-NZ" dirty="0" err="1" smtClean="0"/>
              <a:t>i</a:t>
            </a:r>
            <a:r>
              <a:rPr lang="en-NZ" dirty="0" smtClean="0"/>
              <a:t>&gt;</a:t>
            </a:r>
            <a:r>
              <a:rPr lang="en-NZ" dirty="0" err="1" smtClean="0"/>
              <a:t>publCIF</a:t>
            </a:r>
            <a:r>
              <a:rPr lang="en-NZ" dirty="0" smtClean="0"/>
              <a:t>&lt;/</a:t>
            </a:r>
            <a:r>
              <a:rPr lang="en-NZ" dirty="0" err="1" smtClean="0"/>
              <a:t>i</a:t>
            </a:r>
            <a:r>
              <a:rPr lang="en-NZ" dirty="0" smtClean="0"/>
              <a:t>&gt;. In preparation.</a:t>
            </a:r>
          </a:p>
          <a:p>
            <a:pPr>
              <a:buNone/>
            </a:pPr>
            <a:r>
              <a:rPr lang="en-NZ" dirty="0" smtClean="0"/>
              <a:t>But </a:t>
            </a:r>
          </a:p>
          <a:p>
            <a:pPr>
              <a:buNone/>
            </a:pPr>
            <a:r>
              <a:rPr lang="en-NZ" dirty="0" smtClean="0"/>
              <a:t>_</a:t>
            </a:r>
            <a:r>
              <a:rPr lang="en-NZ" dirty="0" err="1" smtClean="0"/>
              <a:t>computing_publication_material</a:t>
            </a:r>
            <a:r>
              <a:rPr lang="en-NZ" dirty="0" smtClean="0"/>
              <a:t>   </a:t>
            </a:r>
          </a:p>
          <a:p>
            <a:pPr>
              <a:buNone/>
            </a:pPr>
            <a:r>
              <a:rPr lang="en-NZ" dirty="0" smtClean="0"/>
              <a:t>;</a:t>
            </a:r>
          </a:p>
          <a:p>
            <a:pPr>
              <a:buNone/>
            </a:pPr>
            <a:r>
              <a:rPr lang="en-NZ" dirty="0" smtClean="0"/>
              <a:t>SHELXL-97, </a:t>
            </a:r>
            <a:r>
              <a:rPr lang="en-NZ" dirty="0" err="1" smtClean="0"/>
              <a:t>enCIFer</a:t>
            </a:r>
            <a:r>
              <a:rPr lang="en-NZ" dirty="0" smtClean="0"/>
              <a:t> (Allen et al., 2004), PLATON (Spek, 2003) &amp; </a:t>
            </a:r>
          </a:p>
          <a:p>
            <a:pPr>
              <a:buNone/>
            </a:pPr>
            <a:r>
              <a:rPr lang="en-NZ" dirty="0" err="1" smtClean="0"/>
              <a:t>publCIF</a:t>
            </a:r>
            <a:r>
              <a:rPr lang="en-NZ" dirty="0" smtClean="0"/>
              <a:t> (</a:t>
            </a:r>
            <a:r>
              <a:rPr lang="en-NZ" dirty="0" err="1" smtClean="0"/>
              <a:t>Westrip</a:t>
            </a:r>
            <a:r>
              <a:rPr lang="en-NZ" dirty="0" smtClean="0"/>
              <a:t>, 2010) </a:t>
            </a:r>
          </a:p>
          <a:p>
            <a:pPr>
              <a:buNone/>
            </a:pPr>
            <a:r>
              <a:rPr lang="en-NZ" dirty="0" smtClean="0"/>
              <a:t>; </a:t>
            </a:r>
          </a:p>
          <a:p>
            <a:r>
              <a:rPr lang="en-NZ" dirty="0" smtClean="0"/>
              <a:t>References should be alphabetical – currently arranged alphabetically but in order of date. </a:t>
            </a:r>
          </a:p>
          <a:p>
            <a:endParaRPr lang="en-N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NZ" sz="4400" b="1" dirty="0" smtClean="0"/>
              <a:t>References</a:t>
            </a:r>
            <a:endParaRPr lang="en-NZ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NZ" dirty="0" smtClean="0"/>
              <a:t>And an odd – but by no means unprecedented problem to finish the references:</a:t>
            </a:r>
          </a:p>
          <a:p>
            <a:r>
              <a:rPr lang="en-NZ" dirty="0" smtClean="0"/>
              <a:t>John McAdam, C.,  Lyall, R.H., Stephen, C.M. and Jim,  S.</a:t>
            </a:r>
          </a:p>
          <a:p>
            <a:r>
              <a:rPr lang="en-NZ" dirty="0" smtClean="0"/>
              <a:t>(2009). &lt;</a:t>
            </a:r>
            <a:r>
              <a:rPr lang="en-NZ" dirty="0" err="1" smtClean="0"/>
              <a:t>i</a:t>
            </a:r>
            <a:r>
              <a:rPr lang="en-NZ" dirty="0" smtClean="0"/>
              <a:t>&gt;Acta </a:t>
            </a:r>
            <a:r>
              <a:rPr lang="en-NZ" dirty="0" err="1" smtClean="0"/>
              <a:t>Cryst</a:t>
            </a:r>
            <a:r>
              <a:rPr lang="en-NZ" dirty="0" smtClean="0"/>
              <a:t>.&lt;/</a:t>
            </a:r>
            <a:r>
              <a:rPr lang="en-NZ" dirty="0" err="1" smtClean="0"/>
              <a:t>i</a:t>
            </a:r>
            <a:r>
              <a:rPr lang="en-NZ" dirty="0" smtClean="0"/>
              <a:t>&gt; &lt;b&gt;E&lt;/b&gt;65, o1573--o1574</a:t>
            </a:r>
          </a:p>
          <a:p>
            <a:r>
              <a:rPr lang="en-NZ" dirty="0" smtClean="0"/>
              <a:t>Given names and surnames </a:t>
            </a:r>
            <a:r>
              <a:rPr lang="en-NZ" dirty="0" err="1" smtClean="0"/>
              <a:t>Spoonerised</a:t>
            </a:r>
            <a:r>
              <a:rPr lang="en-NZ" dirty="0" smtClean="0"/>
              <a:t>!  Occurs surprisingly often.</a:t>
            </a:r>
            <a:endParaRPr lang="en-N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NZ" sz="4400" b="1" dirty="0" smtClean="0"/>
              <a:t>Comment</a:t>
            </a:r>
            <a:endParaRPr lang="en-NZ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NZ" dirty="0" smtClean="0"/>
              <a:t>Is nominally optional but we encourage authors to include one, particularly to provide a background to the investigation.</a:t>
            </a:r>
          </a:p>
          <a:p>
            <a:r>
              <a:rPr lang="en-NZ" dirty="0" smtClean="0"/>
              <a:t>Should be checked for glaring errors in English </a:t>
            </a:r>
          </a:p>
          <a:p>
            <a:r>
              <a:rPr lang="en-NZ" dirty="0" smtClean="0"/>
              <a:t>Normally 3 or 4 references are sufficient in the introductory section.</a:t>
            </a:r>
          </a:p>
          <a:p>
            <a:r>
              <a:rPr lang="en-NZ" dirty="0" smtClean="0"/>
              <a:t>Two page introductions should be actively discouraged.</a:t>
            </a:r>
          </a:p>
          <a:p>
            <a:r>
              <a:rPr lang="en-NZ" dirty="0" smtClean="0"/>
              <a:t>Word by word repetition of what appears in the </a:t>
            </a:r>
            <a:r>
              <a:rPr lang="en-NZ" dirty="0" smtClean="0"/>
              <a:t>Abstract, as found here,  </a:t>
            </a:r>
            <a:r>
              <a:rPr lang="en-NZ" dirty="0" smtClean="0"/>
              <a:t>should be avoided</a:t>
            </a:r>
          </a:p>
          <a:p>
            <a:r>
              <a:rPr lang="en-NZ" dirty="0" smtClean="0"/>
              <a:t>The Comment does give authors the opportunity to be more specific by the use of atom designators not allowed in the Abstract.</a:t>
            </a:r>
            <a:endParaRPr lang="en-N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NZ" sz="4400" b="1" dirty="0" smtClean="0"/>
              <a:t>Experimental</a:t>
            </a:r>
            <a:r>
              <a:rPr lang="en-NZ" sz="4400" dirty="0" smtClean="0"/>
              <a:t> </a:t>
            </a:r>
            <a:endParaRPr lang="en-NZ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200" dirty="0" smtClean="0"/>
              <a:t>check that starting materials would give the reported product – wrong isomer in this case!</a:t>
            </a:r>
          </a:p>
          <a:p>
            <a:r>
              <a:rPr lang="en-GB" sz="3200" dirty="0" smtClean="0"/>
              <a:t>check that preparation is novel</a:t>
            </a:r>
          </a:p>
          <a:p>
            <a:r>
              <a:rPr lang="en-GB" sz="3200" dirty="0" smtClean="0"/>
              <a:t>recrystallisation solvent should be  stated</a:t>
            </a:r>
          </a:p>
          <a:p>
            <a:r>
              <a:rPr lang="en-GB" sz="3200" dirty="0" smtClean="0"/>
              <a:t>if a solvent mixture, state ratios </a:t>
            </a:r>
            <a:endParaRPr lang="en-NZ" sz="3200" dirty="0" smtClean="0"/>
          </a:p>
          <a:p>
            <a:r>
              <a:rPr lang="en-GB" sz="3200" dirty="0" smtClean="0"/>
              <a:t>check consistency of crystal colour, shape and size (experimental, </a:t>
            </a:r>
            <a:r>
              <a:rPr lang="en-GB" sz="3200" dirty="0" smtClean="0"/>
              <a:t>block;  table, rectangular  </a:t>
            </a:r>
            <a:r>
              <a:rPr lang="en-GB" sz="3200" dirty="0" smtClean="0"/>
              <a:t>plate)</a:t>
            </a:r>
            <a:endParaRPr lang="en-NZ" sz="3200" dirty="0" smtClean="0"/>
          </a:p>
          <a:p>
            <a:r>
              <a:rPr lang="en-GB" sz="3200" dirty="0" smtClean="0"/>
              <a:t>consign large </a:t>
            </a:r>
            <a:r>
              <a:rPr lang="en-AU" sz="3200" dirty="0" smtClean="0"/>
              <a:t>quantities of spectral data to _</a:t>
            </a:r>
            <a:r>
              <a:rPr lang="en-AU" sz="3200" dirty="0" err="1" smtClean="0"/>
              <a:t>exptl_special_details</a:t>
            </a:r>
            <a:endParaRPr lang="en-NZ" sz="3200" dirty="0" smtClean="0"/>
          </a:p>
          <a:p>
            <a:endParaRPr lang="en-N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NZ" sz="4400" b="1" dirty="0" smtClean="0"/>
              <a:t>Refinement</a:t>
            </a:r>
            <a:endParaRPr lang="en-NZ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AU" sz="3200" dirty="0" smtClean="0"/>
              <a:t>give number of Friedel pairs if Flack  reported</a:t>
            </a:r>
            <a:endParaRPr lang="en-NZ" sz="3200" dirty="0" smtClean="0"/>
          </a:p>
          <a:p>
            <a:r>
              <a:rPr lang="en-GB" sz="3200" dirty="0" smtClean="0"/>
              <a:t>indicate if Friedel equivalents have been merged; but merging no longer necessary</a:t>
            </a:r>
          </a:p>
          <a:p>
            <a:r>
              <a:rPr lang="en-GB" sz="3200" dirty="0" smtClean="0"/>
              <a:t>totally unnecessary to suggest that Friedel opposites were merged in this instance</a:t>
            </a:r>
          </a:p>
          <a:p>
            <a:endParaRPr lang="en-N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NZ" sz="4400" b="1" dirty="0" smtClean="0"/>
              <a:t>Refinement</a:t>
            </a:r>
            <a:endParaRPr lang="en-NZ" sz="4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check that the number of </a:t>
            </a:r>
            <a:r>
              <a:rPr lang="en-AU" dirty="0" smtClean="0"/>
              <a:t>independent reflections and the number of reflections used in the refinement are the same – if </a:t>
            </a:r>
            <a:r>
              <a:rPr lang="en-AU" dirty="0" smtClean="0"/>
              <a:t>not, </a:t>
            </a:r>
            <a:r>
              <a:rPr lang="en-AU" dirty="0" smtClean="0"/>
              <a:t>as </a:t>
            </a:r>
            <a:r>
              <a:rPr lang="en-AU" dirty="0" smtClean="0"/>
              <a:t>here, this </a:t>
            </a:r>
            <a:r>
              <a:rPr lang="en-AU" dirty="0" smtClean="0"/>
              <a:t>should </a:t>
            </a:r>
            <a:r>
              <a:rPr lang="en-AU" dirty="0" smtClean="0"/>
              <a:t>either be </a:t>
            </a:r>
            <a:r>
              <a:rPr lang="en-AU" dirty="0" smtClean="0"/>
              <a:t>corrected or the difference explained </a:t>
            </a:r>
          </a:p>
          <a:p>
            <a:r>
              <a:rPr lang="en-AU" dirty="0" smtClean="0"/>
              <a:t>H atom treatment must be mentioned – check that details correspond with the procedures actually used and the H atoms actually included in the structure. Here: </a:t>
            </a:r>
            <a:r>
              <a:rPr lang="en-AU" dirty="0" smtClean="0"/>
              <a:t> </a:t>
            </a:r>
            <a:r>
              <a:rPr lang="en-NZ" dirty="0" smtClean="0"/>
              <a:t>All </a:t>
            </a:r>
            <a:r>
              <a:rPr lang="en-NZ" dirty="0" smtClean="0"/>
              <a:t>H-atoms were placed in calculated positions and refined using a riding model  with </a:t>
            </a:r>
            <a:r>
              <a:rPr lang="en-NZ" dirty="0" err="1" smtClean="0"/>
              <a:t>U~eq</a:t>
            </a:r>
            <a:r>
              <a:rPr lang="en-NZ" dirty="0" smtClean="0"/>
              <a:t>~(H) = 1.2U~eq~(C,N).</a:t>
            </a:r>
          </a:p>
          <a:p>
            <a:r>
              <a:rPr lang="en-NZ" dirty="0" smtClean="0"/>
              <a:t>In fact – </a:t>
            </a:r>
            <a:r>
              <a:rPr lang="en-NZ" dirty="0" err="1" smtClean="0"/>
              <a:t>refall</a:t>
            </a:r>
            <a:r>
              <a:rPr lang="en-NZ" dirty="0" smtClean="0"/>
              <a:t> and no N atoms in the molecule.</a:t>
            </a:r>
          </a:p>
          <a:p>
            <a:r>
              <a:rPr lang="en-GB" dirty="0" smtClean="0"/>
              <a:t>don’t need to revisit software used or give </a:t>
            </a:r>
            <a:r>
              <a:rPr lang="en-GB" dirty="0" smtClean="0"/>
              <a:t>details </a:t>
            </a:r>
            <a:r>
              <a:rPr lang="en-GB" dirty="0" smtClean="0"/>
              <a:t>of heavy atom refinement </a:t>
            </a:r>
            <a:r>
              <a:rPr lang="en-GB" dirty="0" smtClean="0"/>
              <a:t>here</a:t>
            </a:r>
            <a:endParaRPr lang="en-NZ" dirty="0" smtClean="0"/>
          </a:p>
          <a:p>
            <a:r>
              <a:rPr lang="en-NZ" dirty="0" smtClean="0"/>
              <a:t>Details of the treatment of disorder, if present, should be mentioned.</a:t>
            </a:r>
            <a:endParaRPr lang="en-N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b="1" dirty="0" smtClean="0"/>
              <a:t>Conclusion</a:t>
            </a:r>
            <a:endParaRPr lang="en-NZ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NZ" sz="3200" dirty="0" smtClean="0"/>
              <a:t>This paper represents what is hopefully a “worst case” scenario.</a:t>
            </a:r>
          </a:p>
          <a:p>
            <a:r>
              <a:rPr lang="en-NZ" sz="3200" dirty="0" smtClean="0"/>
              <a:t>However authors will never cease to surprise us!</a:t>
            </a:r>
          </a:p>
          <a:p>
            <a:r>
              <a:rPr lang="en-NZ" sz="3200" dirty="0" smtClean="0"/>
              <a:t>Up to us as co-editors to maintain the high quality of the Journal and thanks to your great efforts this is done most effectively </a:t>
            </a:r>
            <a:endParaRPr lang="en-N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2413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187625" y="3861049"/>
            <a:ext cx="6984776" cy="1939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 algn="ctr"/>
            <a:r>
              <a:rPr lang="en-AU" sz="6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THANKS FOR</a:t>
            </a:r>
            <a:endParaRPr lang="en-AU" sz="60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/>
            <a:r>
              <a:rPr lang="en-AU" sz="6000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YOUR ATTENTION</a:t>
            </a:r>
            <a:endParaRPr lang="en-AU" sz="60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66564" name="Line 4"/>
          <p:cNvSpPr>
            <a:spLocks noChangeShapeType="1"/>
          </p:cNvSpPr>
          <p:nvPr/>
        </p:nvSpPr>
        <p:spPr bwMode="auto">
          <a:xfrm>
            <a:off x="3857625" y="3006725"/>
            <a:ext cx="0" cy="257175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N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2585</TotalTime>
  <Words>1736</Words>
  <Application>Microsoft Office PowerPoint</Application>
  <PresentationFormat>On-screen Show (4:3)</PresentationFormat>
  <Paragraphs>140</Paragraphs>
  <Slides>27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9" baseType="lpstr">
      <vt:lpstr>Origin</vt:lpstr>
      <vt:lpstr>CS ChemDraw Drawing</vt:lpstr>
      <vt:lpstr>An Acta E from Hell</vt:lpstr>
      <vt:lpstr>Title: 1,3-bis(iodomethyl) benzene a re-determination.</vt:lpstr>
      <vt:lpstr>Title: 1,3-bis(iodomethyl) benzene a re-determination.</vt:lpstr>
      <vt:lpstr>Title &amp; Scheme</vt:lpstr>
      <vt:lpstr>The molecular plot is not without problems</vt:lpstr>
      <vt:lpstr>Corrected molecular plot</vt:lpstr>
      <vt:lpstr>Redeterminations</vt:lpstr>
      <vt:lpstr>Is this a publishable redetermination?</vt:lpstr>
      <vt:lpstr>Redeterminations</vt:lpstr>
      <vt:lpstr>Other Title Matters</vt:lpstr>
      <vt:lpstr>Abstract – missing items</vt:lpstr>
      <vt:lpstr>Abstract missing items</vt:lpstr>
      <vt:lpstr>Abstract – English – the definite (the) and indefinite (a) articles</vt:lpstr>
      <vt:lpstr>Related literature</vt:lpstr>
      <vt:lpstr>Computer programs section</vt:lpstr>
      <vt:lpstr>References</vt:lpstr>
      <vt:lpstr>References</vt:lpstr>
      <vt:lpstr>References</vt:lpstr>
      <vt:lpstr>References</vt:lpstr>
      <vt:lpstr>References</vt:lpstr>
      <vt:lpstr>References</vt:lpstr>
      <vt:lpstr>Comment</vt:lpstr>
      <vt:lpstr>Experimental </vt:lpstr>
      <vt:lpstr>Refinement</vt:lpstr>
      <vt:lpstr>Refinement</vt:lpstr>
      <vt:lpstr>Conclusion</vt:lpstr>
      <vt:lpstr>Slide 27</vt:lpstr>
    </vt:vector>
  </TitlesOfParts>
  <Company>University of Otago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 Acta E from hell</dc:title>
  <dc:creator>Simpson</dc:creator>
  <cp:lastModifiedBy>Simpson</cp:lastModifiedBy>
  <cp:revision>50</cp:revision>
  <dcterms:created xsi:type="dcterms:W3CDTF">2011-07-04T22:15:02Z</dcterms:created>
  <dcterms:modified xsi:type="dcterms:W3CDTF">2011-08-05T08:26:57Z</dcterms:modified>
</cp:coreProperties>
</file>