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67" r:id="rId2"/>
    <p:sldId id="268" r:id="rId3"/>
    <p:sldId id="256" r:id="rId4"/>
    <p:sldId id="258" r:id="rId5"/>
    <p:sldId id="278" r:id="rId6"/>
    <p:sldId id="269" r:id="rId7"/>
    <p:sldId id="281" r:id="rId8"/>
    <p:sldId id="280" r:id="rId9"/>
    <p:sldId id="279" r:id="rId10"/>
    <p:sldId id="274" r:id="rId11"/>
    <p:sldId id="275" r:id="rId12"/>
    <p:sldId id="276" r:id="rId13"/>
    <p:sldId id="277" r:id="rId14"/>
    <p:sldId id="273" r:id="rId15"/>
    <p:sldId id="261" r:id="rId16"/>
    <p:sldId id="264" r:id="rId17"/>
    <p:sldId id="265" r:id="rId18"/>
    <p:sldId id="260" r:id="rId19"/>
    <p:sldId id="272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705" autoAdjust="0"/>
  </p:normalViewPr>
  <p:slideViewPr>
    <p:cSldViewPr>
      <p:cViewPr>
        <p:scale>
          <a:sx n="66" d="100"/>
          <a:sy n="66" d="100"/>
        </p:scale>
        <p:origin x="-1590" y="-14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D48A-8A7D-489B-B5E4-B04835612A4A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A51C0-4362-462C-BA69-B68723E8F867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C7CFB-BBAD-4282-940D-E5EBAC2F9C1B}" type="datetimeFigureOut">
              <a:rPr lang="de-AT" smtClean="0"/>
              <a:pPr/>
              <a:t>30.09.2011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0556F-7748-431D-972F-4FCD1380810D}" type="slidenum">
              <a:rPr lang="de-AT" smtClean="0"/>
              <a:pPr/>
              <a:t>‹#›</a:t>
            </a:fld>
            <a:endParaRPr lang="de-A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ubmission.iucr.org/submit/e/serve/zTWftBUWGXuRrqrm/wm2527_reduced_cell.html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cdc.cam.ac.uk/products/mercury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ccdc.cam.ac.uk/products/mercury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ccdc.cam.ac.uk/products/mercury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ccdc.cam.ac.uk/products/mercury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gif"/><Relationship Id="rId2" Type="http://schemas.openxmlformats.org/officeDocument/2006/relationships/hyperlink" Target="http://www.ccdc.cam.ac.uk/products/mercury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>
            <a:noAutofit/>
          </a:bodyPr>
          <a:lstStyle/>
          <a:p>
            <a:r>
              <a:rPr lang="de-AT" sz="3600" b="1" dirty="0" smtClean="0"/>
              <a:t>Acta E </a:t>
            </a:r>
            <a:r>
              <a:rPr lang="de-AT" sz="3600" b="1" dirty="0" err="1" smtClean="0"/>
              <a:t>Articles</a:t>
            </a:r>
            <a:r>
              <a:rPr lang="de-AT" sz="3600" b="1" dirty="0" smtClean="0"/>
              <a:t>: </a:t>
            </a:r>
            <a:r>
              <a:rPr lang="de-AT" sz="3600" b="1" dirty="0" err="1" smtClean="0"/>
              <a:t>Frequently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Encountered</a:t>
            </a:r>
            <a:r>
              <a:rPr lang="de-AT" sz="3600" b="1" dirty="0" smtClean="0"/>
              <a:t> Problems </a:t>
            </a:r>
            <a:r>
              <a:rPr lang="de-AT" sz="3600" b="1" dirty="0" err="1" smtClean="0"/>
              <a:t>and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Hints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for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Evaluating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Structures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of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Inorganic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and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Metal-Organic</a:t>
            </a:r>
            <a:r>
              <a:rPr lang="de-AT" sz="3600" b="1" dirty="0" smtClean="0"/>
              <a:t> </a:t>
            </a:r>
            <a:r>
              <a:rPr lang="de-AT" sz="3600" b="1" dirty="0" err="1" smtClean="0"/>
              <a:t>Compounds</a:t>
            </a:r>
            <a:endParaRPr lang="de-AT" sz="3600" b="1" dirty="0"/>
          </a:p>
        </p:txBody>
      </p:sp>
      <p:sp>
        <p:nvSpPr>
          <p:cNvPr id="4" name="Textfeld 3"/>
          <p:cNvSpPr txBox="1"/>
          <p:nvPr/>
        </p:nvSpPr>
        <p:spPr>
          <a:xfrm>
            <a:off x="1259632" y="2996952"/>
            <a:ext cx="60051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3600" dirty="0" smtClean="0"/>
              <a:t>Matthias Weil</a:t>
            </a:r>
          </a:p>
          <a:p>
            <a:r>
              <a:rPr lang="de-AT" sz="3600" dirty="0" smtClean="0"/>
              <a:t>mweil@mail.zserv.tuwien.ac.at</a:t>
            </a:r>
            <a:endParaRPr lang="de-AT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23528" y="653787"/>
            <a:ext cx="86056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Report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number</a:t>
            </a:r>
            <a:r>
              <a:rPr lang="de-AT" sz="2400" dirty="0" smtClean="0"/>
              <a:t>(s) </a:t>
            </a:r>
            <a:r>
              <a:rPr lang="de-AT" sz="2400" dirty="0" err="1" smtClean="0"/>
              <a:t>and</a:t>
            </a:r>
            <a:r>
              <a:rPr lang="de-AT" sz="2400" dirty="0" smtClean="0"/>
              <a:t>/</a:t>
            </a:r>
            <a:r>
              <a:rPr lang="de-AT" sz="2400" dirty="0" err="1" smtClean="0"/>
              <a:t>or</a:t>
            </a:r>
            <a:r>
              <a:rPr lang="de-AT" sz="2400" dirty="0" smtClean="0"/>
              <a:t> </a:t>
            </a:r>
            <a:r>
              <a:rPr lang="de-AT" sz="2400" dirty="0" err="1" smtClean="0"/>
              <a:t>corresponding</a:t>
            </a:r>
            <a:r>
              <a:rPr lang="de-AT" sz="2400" dirty="0" smtClean="0"/>
              <a:t> </a:t>
            </a:r>
            <a:r>
              <a:rPr lang="de-AT" sz="2400" dirty="0" err="1" smtClean="0"/>
              <a:t>polyhedra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endParaRPr lang="de-AT" sz="2400" dirty="0" smtClean="0"/>
          </a:p>
          <a:p>
            <a:r>
              <a:rPr lang="de-AT" sz="2400" dirty="0" err="1" smtClean="0"/>
              <a:t>metal</a:t>
            </a:r>
            <a:r>
              <a:rPr lang="de-AT" sz="2400" dirty="0" smtClean="0"/>
              <a:t> </a:t>
            </a:r>
            <a:r>
              <a:rPr lang="de-AT" sz="2400" dirty="0" err="1" smtClean="0"/>
              <a:t>atoms</a:t>
            </a:r>
            <a:r>
              <a:rPr lang="de-AT" sz="2400" dirty="0" smtClean="0"/>
              <a:t> in </a:t>
            </a:r>
            <a:r>
              <a:rPr lang="de-AT" sz="2400" dirty="0" err="1" smtClean="0"/>
              <a:t>the</a:t>
            </a:r>
            <a:r>
              <a:rPr lang="de-AT" sz="2400" dirty="0" smtClean="0"/>
              <a:t> Abstract. </a:t>
            </a:r>
            <a:r>
              <a:rPr lang="de-AT" sz="2400" dirty="0" err="1" smtClean="0"/>
              <a:t>This</a:t>
            </a:r>
            <a:r>
              <a:rPr lang="de-AT" sz="2400" dirty="0" smtClean="0"/>
              <a:t> </a:t>
            </a:r>
            <a:r>
              <a:rPr lang="de-AT" sz="2400" dirty="0" err="1" smtClean="0"/>
              <a:t>can</a:t>
            </a:r>
            <a:r>
              <a:rPr lang="de-AT" sz="2400" dirty="0" smtClean="0"/>
              <a:t>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supplemented</a:t>
            </a:r>
            <a:r>
              <a:rPr lang="de-AT" sz="2400" dirty="0" smtClean="0"/>
              <a:t> </a:t>
            </a:r>
            <a:r>
              <a:rPr lang="de-AT" sz="2400" dirty="0" err="1" smtClean="0"/>
              <a:t>by</a:t>
            </a:r>
            <a:r>
              <a:rPr lang="de-AT" sz="2400" dirty="0" smtClean="0"/>
              <a:t> </a:t>
            </a:r>
            <a:r>
              <a:rPr lang="de-AT" sz="2400" dirty="0" err="1" smtClean="0"/>
              <a:t>flagged</a:t>
            </a:r>
            <a:endParaRPr lang="de-AT" sz="2400" dirty="0" smtClean="0"/>
          </a:p>
          <a:p>
            <a:r>
              <a:rPr lang="de-AT" sz="2400" dirty="0" err="1" smtClean="0"/>
              <a:t>metal—ligand</a:t>
            </a:r>
            <a:r>
              <a:rPr lang="de-AT" sz="2400" dirty="0" smtClean="0"/>
              <a:t> </a:t>
            </a:r>
            <a:r>
              <a:rPr lang="de-AT" sz="2400" dirty="0" err="1" smtClean="0"/>
              <a:t>atom</a:t>
            </a:r>
            <a:r>
              <a:rPr lang="de-AT" sz="2400" dirty="0" smtClean="0"/>
              <a:t> </a:t>
            </a:r>
            <a:r>
              <a:rPr lang="de-AT" sz="2400" dirty="0" err="1" smtClean="0"/>
              <a:t>distances</a:t>
            </a:r>
            <a:r>
              <a:rPr lang="de-AT" sz="2400" dirty="0" smtClean="0"/>
              <a:t> </a:t>
            </a:r>
            <a:r>
              <a:rPr lang="de-AT" sz="2400" dirty="0" err="1" smtClean="0"/>
              <a:t>to</a:t>
            </a:r>
            <a:r>
              <a:rPr lang="de-AT" sz="2400" dirty="0" smtClean="0"/>
              <a:t>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published</a:t>
            </a:r>
            <a:r>
              <a:rPr lang="de-AT" sz="2400" dirty="0" smtClean="0"/>
              <a:t> in Table 1</a:t>
            </a:r>
          </a:p>
          <a:p>
            <a:endParaRPr lang="de-AT" sz="2400" dirty="0"/>
          </a:p>
        </p:txBody>
      </p:sp>
      <p:sp>
        <p:nvSpPr>
          <p:cNvPr id="14" name="Textfeld 13"/>
          <p:cNvSpPr txBox="1"/>
          <p:nvPr/>
        </p:nvSpPr>
        <p:spPr>
          <a:xfrm>
            <a:off x="3059832" y="1916832"/>
            <a:ext cx="2610010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1600" b="1" dirty="0" err="1" smtClean="0"/>
              <a:t>Mn</a:t>
            </a:r>
            <a:r>
              <a:rPr lang="de-AT" sz="1600" b="1" dirty="0" smtClean="0"/>
              <a:t> OH3 1.9149(11) 3_665 y </a:t>
            </a:r>
          </a:p>
          <a:p>
            <a:r>
              <a:rPr lang="de-AT" sz="1600" dirty="0" err="1" smtClean="0"/>
              <a:t>Mn</a:t>
            </a:r>
            <a:r>
              <a:rPr lang="de-AT" sz="1600" dirty="0" smtClean="0"/>
              <a:t> OH3 1.9149(11) 8_455 ? </a:t>
            </a:r>
          </a:p>
          <a:p>
            <a:r>
              <a:rPr lang="de-AT" sz="1600" dirty="0" err="1" smtClean="0"/>
              <a:t>Mn</a:t>
            </a:r>
            <a:r>
              <a:rPr lang="de-AT" sz="1600" dirty="0" smtClean="0"/>
              <a:t> OH3 1.9149(11) 1_455 ? </a:t>
            </a:r>
          </a:p>
          <a:p>
            <a:r>
              <a:rPr lang="de-AT" sz="1600" dirty="0" err="1" smtClean="0"/>
              <a:t>Mn</a:t>
            </a:r>
            <a:r>
              <a:rPr lang="de-AT" sz="1600" dirty="0" smtClean="0"/>
              <a:t> OH3 1.9149(11) 2_545 ? </a:t>
            </a:r>
          </a:p>
          <a:p>
            <a:r>
              <a:rPr lang="de-AT" sz="1600" dirty="0" err="1" smtClean="0"/>
              <a:t>Mn</a:t>
            </a:r>
            <a:r>
              <a:rPr lang="de-AT" sz="1600" dirty="0" smtClean="0"/>
              <a:t> OH3 1.9149(11) 7_545 ? </a:t>
            </a:r>
          </a:p>
          <a:p>
            <a:r>
              <a:rPr lang="de-AT" sz="1600" dirty="0" err="1" smtClean="0"/>
              <a:t>Mn</a:t>
            </a:r>
            <a:r>
              <a:rPr lang="de-AT" sz="1600" dirty="0" smtClean="0"/>
              <a:t> OH3 1.9149(11) 9_665 ? </a:t>
            </a:r>
          </a:p>
          <a:p>
            <a:r>
              <a:rPr lang="de-AT" sz="1600" b="1" dirty="0" err="1" smtClean="0"/>
              <a:t>Ca</a:t>
            </a:r>
            <a:r>
              <a:rPr lang="de-AT" sz="1600" b="1" dirty="0" smtClean="0"/>
              <a:t> O2 2.3465(11) 4 y </a:t>
            </a:r>
          </a:p>
          <a:p>
            <a:r>
              <a:rPr lang="de-AT" sz="1600" dirty="0" err="1" smtClean="0"/>
              <a:t>Ca</a:t>
            </a:r>
            <a:r>
              <a:rPr lang="de-AT" sz="1600" dirty="0" smtClean="0"/>
              <a:t> O2 2.3465(11) . ? </a:t>
            </a:r>
          </a:p>
          <a:p>
            <a:r>
              <a:rPr lang="de-AT" sz="1600" b="1" dirty="0" err="1" smtClean="0"/>
              <a:t>Ca</a:t>
            </a:r>
            <a:r>
              <a:rPr lang="de-AT" sz="1600" b="1" dirty="0" smtClean="0"/>
              <a:t> OH3 2.456(5) 3_665 y </a:t>
            </a:r>
          </a:p>
          <a:p>
            <a:r>
              <a:rPr lang="de-AT" sz="1600" dirty="0" err="1" smtClean="0"/>
              <a:t>Ca</a:t>
            </a:r>
            <a:r>
              <a:rPr lang="de-AT" sz="1600" dirty="0" smtClean="0"/>
              <a:t> OH3 2.456(5) 6_665 ? </a:t>
            </a:r>
          </a:p>
          <a:p>
            <a:r>
              <a:rPr lang="de-AT" sz="1600" dirty="0" err="1" smtClean="0"/>
              <a:t>Ca</a:t>
            </a:r>
            <a:r>
              <a:rPr lang="de-AT" sz="1600" dirty="0" smtClean="0"/>
              <a:t> OH3 2.518(5) 1_455 ? </a:t>
            </a:r>
          </a:p>
          <a:p>
            <a:r>
              <a:rPr lang="de-AT" sz="1600" b="1" dirty="0" err="1" smtClean="0"/>
              <a:t>Ca</a:t>
            </a:r>
            <a:r>
              <a:rPr lang="de-AT" sz="1600" b="1" dirty="0" smtClean="0"/>
              <a:t> OH3 2.518(5) 4_455 y </a:t>
            </a:r>
          </a:p>
          <a:p>
            <a:r>
              <a:rPr lang="de-AT" sz="1600" b="1" dirty="0" err="1" smtClean="0"/>
              <a:t>Ca</a:t>
            </a:r>
            <a:r>
              <a:rPr lang="de-AT" sz="1600" b="1" dirty="0" smtClean="0"/>
              <a:t> OW4 2.578(9) . y </a:t>
            </a:r>
          </a:p>
          <a:p>
            <a:r>
              <a:rPr lang="de-AT" sz="1600" b="1" dirty="0" err="1" smtClean="0"/>
              <a:t>Ca</a:t>
            </a:r>
            <a:r>
              <a:rPr lang="de-AT" sz="1600" b="1" dirty="0" smtClean="0"/>
              <a:t> OW4 2.690(9) 3_565 y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107504" y="5469031"/>
            <a:ext cx="91396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err="1" smtClean="0"/>
              <a:t>Symmetry-related</a:t>
            </a:r>
            <a:r>
              <a:rPr lang="de-AT" sz="2400" dirty="0" smtClean="0"/>
              <a:t> </a:t>
            </a:r>
            <a:r>
              <a:rPr lang="de-AT" sz="2400" dirty="0" err="1" smtClean="0"/>
              <a:t>distances</a:t>
            </a:r>
            <a:r>
              <a:rPr lang="de-AT" sz="2400" dirty="0" smtClean="0"/>
              <a:t> </a:t>
            </a:r>
            <a:r>
              <a:rPr lang="de-AT" sz="2400" dirty="0" err="1" smtClean="0"/>
              <a:t>should</a:t>
            </a:r>
            <a:r>
              <a:rPr lang="de-AT" sz="2400" dirty="0" smtClean="0"/>
              <a:t> not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flagged</a:t>
            </a:r>
            <a:r>
              <a:rPr lang="de-AT" sz="2400" dirty="0" smtClean="0"/>
              <a:t> </a:t>
            </a:r>
            <a:r>
              <a:rPr lang="de-AT" sz="2400" dirty="0" err="1" smtClean="0"/>
              <a:t>since</a:t>
            </a:r>
            <a:r>
              <a:rPr lang="de-AT" sz="2400" dirty="0" smtClean="0"/>
              <a:t> </a:t>
            </a:r>
            <a:r>
              <a:rPr lang="de-AT" sz="2400" dirty="0" err="1" smtClean="0"/>
              <a:t>point</a:t>
            </a:r>
            <a:r>
              <a:rPr lang="de-AT" sz="2400" dirty="0" smtClean="0"/>
              <a:t> </a:t>
            </a:r>
            <a:r>
              <a:rPr lang="de-AT" sz="2400" dirty="0" err="1" smtClean="0"/>
              <a:t>group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symmetries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polyhedra</a:t>
            </a:r>
            <a:r>
              <a:rPr lang="de-AT" sz="2400" dirty="0" smtClean="0"/>
              <a:t> </a:t>
            </a:r>
            <a:r>
              <a:rPr lang="de-AT" sz="2400" dirty="0" err="1" smtClean="0"/>
              <a:t>should</a:t>
            </a:r>
            <a:r>
              <a:rPr lang="de-AT" sz="2400" dirty="0" smtClean="0"/>
              <a:t>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indicated</a:t>
            </a:r>
            <a:r>
              <a:rPr lang="de-AT" sz="2400" dirty="0" smtClean="0"/>
              <a:t> in </a:t>
            </a:r>
            <a:r>
              <a:rPr lang="de-AT" sz="2400" dirty="0" err="1" smtClean="0"/>
              <a:t>the</a:t>
            </a:r>
            <a:r>
              <a:rPr lang="de-AT" sz="2400" dirty="0" smtClean="0"/>
              <a:t> Abstract in </a:t>
            </a:r>
            <a:r>
              <a:rPr lang="de-AT" sz="2400" dirty="0" err="1" smtClean="0"/>
              <a:t>any</a:t>
            </a:r>
            <a:endParaRPr lang="de-AT" sz="2400" dirty="0" smtClean="0"/>
          </a:p>
          <a:p>
            <a:r>
              <a:rPr lang="de-AT" sz="2400" dirty="0" err="1" smtClean="0"/>
              <a:t>event</a:t>
            </a:r>
            <a:r>
              <a:rPr lang="de-AT" sz="2400" dirty="0" smtClean="0"/>
              <a:t>. </a:t>
            </a:r>
            <a:r>
              <a:rPr lang="de-AT" sz="2400" dirty="0" err="1" smtClean="0"/>
              <a:t>Angles</a:t>
            </a:r>
            <a:r>
              <a:rPr lang="de-AT" sz="2400" dirty="0" smtClean="0"/>
              <a:t> </a:t>
            </a:r>
            <a:r>
              <a:rPr lang="de-AT" sz="2400" dirty="0" err="1" smtClean="0"/>
              <a:t>around</a:t>
            </a:r>
            <a:r>
              <a:rPr lang="de-AT" sz="2400" dirty="0" smtClean="0"/>
              <a:t> </a:t>
            </a:r>
            <a:r>
              <a:rPr lang="de-AT" sz="2400" dirty="0" err="1" smtClean="0"/>
              <a:t>metal</a:t>
            </a:r>
            <a:r>
              <a:rPr lang="de-AT" sz="2400" dirty="0" smtClean="0"/>
              <a:t> </a:t>
            </a:r>
            <a:r>
              <a:rPr lang="de-AT" sz="2400" dirty="0" err="1" smtClean="0"/>
              <a:t>atoms</a:t>
            </a:r>
            <a:r>
              <a:rPr lang="de-AT" sz="2400" dirty="0" smtClean="0"/>
              <a:t> </a:t>
            </a:r>
            <a:r>
              <a:rPr lang="de-AT" sz="2400" dirty="0" err="1" smtClean="0"/>
              <a:t>are</a:t>
            </a:r>
            <a:r>
              <a:rPr lang="de-AT" sz="2400" dirty="0" smtClean="0"/>
              <a:t> </a:t>
            </a:r>
            <a:r>
              <a:rPr lang="de-AT" sz="2400" dirty="0" err="1" smtClean="0"/>
              <a:t>usually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</a:t>
            </a:r>
            <a:r>
              <a:rPr lang="de-AT" sz="2400" dirty="0" err="1" smtClean="0"/>
              <a:t>no</a:t>
            </a:r>
            <a:r>
              <a:rPr lang="de-AT" sz="2400" dirty="0" smtClean="0"/>
              <a:t> </a:t>
            </a:r>
            <a:r>
              <a:rPr lang="de-AT" sz="2400" dirty="0" err="1" smtClean="0"/>
              <a:t>great</a:t>
            </a:r>
            <a:r>
              <a:rPr lang="de-AT" sz="2400" dirty="0" smtClean="0"/>
              <a:t> </a:t>
            </a:r>
            <a:r>
              <a:rPr lang="de-AT" sz="2400" dirty="0" err="1" smtClean="0"/>
              <a:t>insight</a:t>
            </a:r>
            <a:r>
              <a:rPr lang="de-AT" sz="2400" dirty="0" smtClean="0"/>
              <a:t>. </a:t>
            </a:r>
          </a:p>
        </p:txBody>
      </p:sp>
      <p:sp>
        <p:nvSpPr>
          <p:cNvPr id="7" name="Rechteck 6"/>
          <p:cNvSpPr/>
          <p:nvPr/>
        </p:nvSpPr>
        <p:spPr>
          <a:xfrm>
            <a:off x="290730" y="188640"/>
            <a:ext cx="49620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2400" b="1" dirty="0" err="1" smtClean="0"/>
              <a:t>Coordination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numbers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and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polyhedra</a:t>
            </a:r>
            <a:endParaRPr lang="de-A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51520" y="644495"/>
            <a:ext cx="883485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polyhedra</a:t>
            </a:r>
            <a:r>
              <a:rPr lang="de-AT" sz="2400" dirty="0" smtClean="0"/>
              <a:t> (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numbers</a:t>
            </a:r>
            <a:r>
              <a:rPr lang="de-AT" sz="2400" dirty="0" smtClean="0"/>
              <a:t>) </a:t>
            </a:r>
            <a:r>
              <a:rPr lang="de-AT" sz="2400" dirty="0" err="1" smtClean="0"/>
              <a:t>are</a:t>
            </a:r>
            <a:r>
              <a:rPr lang="de-AT" sz="2400" dirty="0" smtClean="0"/>
              <a:t> </a:t>
            </a:r>
            <a:r>
              <a:rPr lang="de-AT" sz="2400" dirty="0" err="1" smtClean="0"/>
              <a:t>very</a:t>
            </a:r>
            <a:r>
              <a:rPr lang="de-AT" sz="2400" dirty="0" smtClean="0"/>
              <a:t> </a:t>
            </a:r>
            <a:r>
              <a:rPr lang="de-AT" sz="2400" dirty="0" err="1" smtClean="0"/>
              <a:t>good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measures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correctness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a </a:t>
            </a:r>
            <a:r>
              <a:rPr lang="de-AT" sz="2400" dirty="0" err="1" smtClean="0"/>
              <a:t>metal</a:t>
            </a:r>
            <a:r>
              <a:rPr lang="de-AT" sz="2400" dirty="0" smtClean="0"/>
              <a:t>! </a:t>
            </a:r>
            <a:r>
              <a:rPr lang="de-AT" sz="2400" dirty="0" err="1" smtClean="0"/>
              <a:t>Some</a:t>
            </a:r>
            <a:r>
              <a:rPr lang="de-AT" sz="2400" dirty="0" smtClean="0"/>
              <a:t> </a:t>
            </a:r>
            <a:r>
              <a:rPr lang="de-AT" sz="2400" dirty="0" err="1" smtClean="0"/>
              <a:t>metal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are</a:t>
            </a:r>
            <a:r>
              <a:rPr lang="de-AT" sz="2400" dirty="0" smtClean="0"/>
              <a:t> </a:t>
            </a:r>
            <a:r>
              <a:rPr lang="de-AT" sz="2400" dirty="0" err="1" smtClean="0"/>
              <a:t>known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to</a:t>
            </a:r>
            <a:r>
              <a:rPr lang="de-AT" sz="2400" dirty="0" smtClean="0"/>
              <a:t> </a:t>
            </a:r>
            <a:r>
              <a:rPr lang="de-AT" sz="2400" dirty="0" err="1" smtClean="0"/>
              <a:t>have</a:t>
            </a:r>
            <a:r>
              <a:rPr lang="de-AT" sz="2400" dirty="0" smtClean="0"/>
              <a:t> </a:t>
            </a:r>
            <a:r>
              <a:rPr lang="de-AT" sz="2400" dirty="0" err="1" smtClean="0"/>
              <a:t>peculiar</a:t>
            </a:r>
            <a:r>
              <a:rPr lang="de-AT" sz="2400" dirty="0" smtClean="0"/>
              <a:t>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polyhedra</a:t>
            </a:r>
            <a:r>
              <a:rPr lang="de-AT" sz="2400" dirty="0" smtClean="0"/>
              <a:t> (</a:t>
            </a:r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  <a:r>
              <a:rPr lang="de-AT" sz="2400" i="1" dirty="0" err="1" smtClean="0"/>
              <a:t>vice</a:t>
            </a:r>
            <a:r>
              <a:rPr lang="de-AT" sz="2400" i="1" dirty="0" smtClean="0"/>
              <a:t> </a:t>
            </a:r>
            <a:r>
              <a:rPr lang="de-AT" sz="2400" i="1" dirty="0" err="1" smtClean="0"/>
              <a:t>versa</a:t>
            </a:r>
            <a:r>
              <a:rPr lang="de-AT" sz="2400" i="1" dirty="0" smtClean="0"/>
              <a:t>)</a:t>
            </a:r>
            <a:r>
              <a:rPr lang="de-AT" sz="2400" dirty="0" smtClean="0"/>
              <a:t>:</a:t>
            </a:r>
          </a:p>
          <a:p>
            <a:endParaRPr lang="de-AT" sz="2400" dirty="0"/>
          </a:p>
        </p:txBody>
      </p:sp>
      <p:sp>
        <p:nvSpPr>
          <p:cNvPr id="7" name="Textfeld 6"/>
          <p:cNvSpPr txBox="1"/>
          <p:nvPr/>
        </p:nvSpPr>
        <p:spPr>
          <a:xfrm>
            <a:off x="251520" y="2958043"/>
            <a:ext cx="84553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CN = 3 </a:t>
            </a:r>
          </a:p>
          <a:p>
            <a:r>
              <a:rPr lang="de-AT" sz="2400" dirty="0" err="1" smtClean="0"/>
              <a:t>Trigonal-planar</a:t>
            </a:r>
            <a:r>
              <a:rPr lang="de-AT" sz="2400" dirty="0" smtClean="0"/>
              <a:t> (T-</a:t>
            </a:r>
            <a:r>
              <a:rPr lang="de-AT" sz="2400" dirty="0" err="1" smtClean="0"/>
              <a:t>shaped</a:t>
            </a:r>
            <a:r>
              <a:rPr lang="de-AT" sz="2400" dirty="0" smtClean="0"/>
              <a:t>)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</a:t>
            </a:r>
            <a:r>
              <a:rPr lang="de-AT" sz="2400" dirty="0" err="1" smtClean="0"/>
              <a:t>Ag</a:t>
            </a:r>
            <a:r>
              <a:rPr lang="de-AT" sz="2400" dirty="0" smtClean="0"/>
              <a:t>(I), </a:t>
            </a:r>
            <a:r>
              <a:rPr lang="de-AT" sz="2400" dirty="0" err="1" smtClean="0"/>
              <a:t>Cu</a:t>
            </a:r>
            <a:r>
              <a:rPr lang="de-AT" sz="2400" dirty="0" smtClean="0"/>
              <a:t>(I), …</a:t>
            </a:r>
            <a:endParaRPr lang="de-AT" sz="2400" dirty="0"/>
          </a:p>
        </p:txBody>
      </p:sp>
      <p:sp>
        <p:nvSpPr>
          <p:cNvPr id="10" name="Textfeld 9"/>
          <p:cNvSpPr txBox="1"/>
          <p:nvPr/>
        </p:nvSpPr>
        <p:spPr>
          <a:xfrm>
            <a:off x="251520" y="3928988"/>
            <a:ext cx="9299469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CN = 4 </a:t>
            </a:r>
          </a:p>
          <a:p>
            <a:r>
              <a:rPr lang="de-AT" sz="2400" dirty="0" smtClean="0">
                <a:sym typeface="Symbol"/>
              </a:rPr>
              <a:t> </a:t>
            </a:r>
            <a:r>
              <a:rPr lang="de-AT" sz="2400" dirty="0" err="1" smtClean="0"/>
              <a:t>Tetrahedral</a:t>
            </a:r>
            <a:r>
              <a:rPr lang="de-AT" sz="2400" dirty="0" smtClean="0"/>
              <a:t>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Li(I), Co(II), Al(III), </a:t>
            </a:r>
            <a:r>
              <a:rPr lang="de-AT" sz="2400" dirty="0" err="1" smtClean="0"/>
              <a:t>Sn</a:t>
            </a:r>
            <a:r>
              <a:rPr lang="de-AT" sz="2400" dirty="0" smtClean="0"/>
              <a:t>(IV), …</a:t>
            </a:r>
          </a:p>
          <a:p>
            <a:r>
              <a:rPr lang="de-AT" sz="2400" dirty="0" smtClean="0">
                <a:sym typeface="Symbol"/>
              </a:rPr>
              <a:t> </a:t>
            </a:r>
            <a:r>
              <a:rPr lang="de-AT" sz="2400" dirty="0" smtClean="0"/>
              <a:t>Square-</a:t>
            </a:r>
            <a:r>
              <a:rPr lang="de-AT" sz="2400" dirty="0" err="1" smtClean="0"/>
              <a:t>planar</a:t>
            </a:r>
            <a:r>
              <a:rPr lang="de-AT" sz="2400" dirty="0" smtClean="0"/>
              <a:t>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frequent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i="1" dirty="0" smtClean="0"/>
              <a:t>d</a:t>
            </a:r>
            <a:r>
              <a:rPr lang="de-AT" sz="2400" baseline="30000" dirty="0" smtClean="0"/>
              <a:t>8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(</a:t>
            </a:r>
            <a:r>
              <a:rPr lang="de-AT" sz="2400" dirty="0" err="1" smtClean="0"/>
              <a:t>Ni</a:t>
            </a:r>
            <a:r>
              <a:rPr lang="de-AT" sz="2400" dirty="0" smtClean="0"/>
              <a:t>(II), </a:t>
            </a:r>
            <a:r>
              <a:rPr lang="de-AT" sz="2400" dirty="0" err="1" smtClean="0"/>
              <a:t>Pt</a:t>
            </a:r>
            <a:r>
              <a:rPr lang="de-AT" sz="2400" dirty="0" smtClean="0"/>
              <a:t>(II), </a:t>
            </a:r>
            <a:r>
              <a:rPr lang="de-AT" sz="2400" dirty="0" err="1" smtClean="0"/>
              <a:t>Pd</a:t>
            </a:r>
            <a:r>
              <a:rPr lang="de-AT" sz="2400" dirty="0" smtClean="0"/>
              <a:t>(II)); </a:t>
            </a:r>
          </a:p>
          <a:p>
            <a:r>
              <a:rPr lang="de-AT" sz="2400" dirty="0" smtClean="0"/>
              <a:t>    </a:t>
            </a:r>
            <a:r>
              <a:rPr lang="de-AT" sz="2400" dirty="0" err="1" smtClean="0"/>
              <a:t>sometimes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Cu</a:t>
            </a:r>
            <a:r>
              <a:rPr lang="de-AT" sz="2400" dirty="0" smtClean="0"/>
              <a:t>(II) </a:t>
            </a:r>
            <a:r>
              <a:rPr lang="de-AT" sz="2400" dirty="0" err="1" smtClean="0"/>
              <a:t>apparent</a:t>
            </a:r>
            <a:r>
              <a:rPr lang="de-AT" sz="2400" dirty="0" smtClean="0"/>
              <a:t> </a:t>
            </a:r>
            <a:r>
              <a:rPr lang="de-AT" sz="2400" dirty="0" err="1" smtClean="0"/>
              <a:t>from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*.lst </a:t>
            </a:r>
            <a:r>
              <a:rPr lang="de-AT" sz="2400" dirty="0" err="1" smtClean="0"/>
              <a:t>file</a:t>
            </a:r>
            <a:r>
              <a:rPr lang="de-AT" sz="2400" dirty="0" smtClean="0"/>
              <a:t> </a:t>
            </a:r>
            <a:r>
              <a:rPr lang="de-AT" sz="2400" dirty="0" err="1" smtClean="0"/>
              <a:t>when</a:t>
            </a:r>
            <a:r>
              <a:rPr lang="de-AT" sz="2400" dirty="0" smtClean="0"/>
              <a:t> </a:t>
            </a:r>
            <a:r>
              <a:rPr lang="de-AT" sz="2400" dirty="0" err="1" smtClean="0"/>
              <a:t>long</a:t>
            </a:r>
            <a:r>
              <a:rPr lang="de-AT" sz="2400" dirty="0" smtClean="0"/>
              <a:t> </a:t>
            </a:r>
            <a:r>
              <a:rPr lang="de-AT" sz="2400" dirty="0" err="1" smtClean="0"/>
              <a:t>distances</a:t>
            </a:r>
            <a:r>
              <a:rPr lang="de-AT" sz="2400" dirty="0" smtClean="0"/>
              <a:t> </a:t>
            </a:r>
          </a:p>
          <a:p>
            <a:r>
              <a:rPr lang="de-AT" sz="2400" dirty="0" smtClean="0"/>
              <a:t>    </a:t>
            </a:r>
            <a:r>
              <a:rPr lang="de-AT" sz="2400" dirty="0" err="1" smtClean="0"/>
              <a:t>are</a:t>
            </a:r>
            <a:r>
              <a:rPr lang="de-AT" sz="2400" dirty="0" smtClean="0"/>
              <a:t> not </a:t>
            </a:r>
            <a:r>
              <a:rPr lang="de-AT" sz="2400" dirty="0" err="1" smtClean="0"/>
              <a:t>recognized</a:t>
            </a:r>
            <a:r>
              <a:rPr lang="de-AT" sz="2400" dirty="0" smtClean="0"/>
              <a:t> (‚</a:t>
            </a:r>
            <a:r>
              <a:rPr lang="de-AT" sz="2400" dirty="0" err="1" smtClean="0"/>
              <a:t>low</a:t>
            </a:r>
            <a:r>
              <a:rPr lang="de-AT" sz="2400" dirty="0" smtClean="0"/>
              <a:t>‘ CONN </a:t>
            </a:r>
            <a:r>
              <a:rPr lang="de-AT" sz="2400" dirty="0" err="1" smtClean="0"/>
              <a:t>instruction</a:t>
            </a:r>
            <a:r>
              <a:rPr lang="de-AT" sz="2400" dirty="0" smtClean="0"/>
              <a:t> in </a:t>
            </a:r>
            <a:r>
              <a:rPr lang="de-AT" sz="2400" i="1" dirty="0" smtClean="0"/>
              <a:t>SHELXL</a:t>
            </a:r>
            <a:r>
              <a:rPr lang="de-AT" sz="2400" dirty="0" smtClean="0"/>
              <a:t>); </a:t>
            </a:r>
            <a:r>
              <a:rPr lang="de-AT" sz="2400" dirty="0" err="1" smtClean="0"/>
              <a:t>extremely</a:t>
            </a:r>
            <a:r>
              <a:rPr lang="de-AT" sz="2400" dirty="0" smtClean="0"/>
              <a:t> </a:t>
            </a:r>
          </a:p>
          <a:p>
            <a:r>
              <a:rPr lang="de-AT" sz="2400" dirty="0" smtClean="0"/>
              <a:t>    </a:t>
            </a:r>
            <a:r>
              <a:rPr lang="de-AT" sz="2400" dirty="0" err="1" smtClean="0"/>
              <a:t>unusual</a:t>
            </a:r>
            <a:r>
              <a:rPr lang="de-AT" sz="2400" dirty="0" smtClean="0"/>
              <a:t>  (</a:t>
            </a:r>
            <a:r>
              <a:rPr lang="de-AT" sz="2400" dirty="0" err="1" smtClean="0"/>
              <a:t>if</a:t>
            </a:r>
            <a:r>
              <a:rPr lang="de-AT" sz="2400" dirty="0" smtClean="0"/>
              <a:t> </a:t>
            </a:r>
            <a:r>
              <a:rPr lang="de-AT" sz="2400" dirty="0" err="1" smtClean="0"/>
              <a:t>existing</a:t>
            </a:r>
            <a:r>
              <a:rPr lang="de-AT" sz="2400" dirty="0" smtClean="0"/>
              <a:t> </a:t>
            </a:r>
            <a:r>
              <a:rPr lang="de-AT" sz="2400" dirty="0" err="1" smtClean="0"/>
              <a:t>at</a:t>
            </a:r>
            <a:r>
              <a:rPr lang="de-AT" sz="2400" dirty="0" smtClean="0"/>
              <a:t> all)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</a:t>
            </a:r>
            <a:r>
              <a:rPr lang="de-AT" sz="2400" dirty="0" err="1" smtClean="0"/>
              <a:t>Fe</a:t>
            </a:r>
            <a:r>
              <a:rPr lang="de-AT" sz="2400" dirty="0" smtClean="0"/>
              <a:t>(II/III), Co(II/III), </a:t>
            </a:r>
            <a:r>
              <a:rPr lang="de-AT" sz="2400" dirty="0" err="1" smtClean="0"/>
              <a:t>Zn</a:t>
            </a:r>
            <a:r>
              <a:rPr lang="de-AT" sz="2400" dirty="0" smtClean="0"/>
              <a:t>(II), … </a:t>
            </a:r>
          </a:p>
          <a:p>
            <a:endParaRPr lang="de-AT" sz="2400" dirty="0"/>
          </a:p>
        </p:txBody>
      </p:sp>
      <p:sp>
        <p:nvSpPr>
          <p:cNvPr id="11" name="Textfeld 10"/>
          <p:cNvSpPr txBox="1"/>
          <p:nvPr/>
        </p:nvSpPr>
        <p:spPr>
          <a:xfrm>
            <a:off x="251520" y="1949931"/>
            <a:ext cx="66250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CN = 2 </a:t>
            </a:r>
          </a:p>
          <a:p>
            <a:r>
              <a:rPr lang="de-AT" sz="2400" dirty="0" smtClean="0"/>
              <a:t>Linear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</a:t>
            </a:r>
            <a:r>
              <a:rPr lang="de-AT" sz="2400" dirty="0" err="1" smtClean="0"/>
              <a:t>Ag</a:t>
            </a:r>
            <a:r>
              <a:rPr lang="de-AT" sz="2400" dirty="0" smtClean="0"/>
              <a:t>(I), </a:t>
            </a:r>
            <a:r>
              <a:rPr lang="de-AT" sz="2400" dirty="0" err="1" smtClean="0"/>
              <a:t>Hg</a:t>
            </a:r>
            <a:r>
              <a:rPr lang="de-AT" sz="2400" dirty="0" smtClean="0"/>
              <a:t>(II), Au(I) …</a:t>
            </a:r>
            <a:endParaRPr lang="de-AT" sz="2400" dirty="0"/>
          </a:p>
        </p:txBody>
      </p:sp>
      <p:sp>
        <p:nvSpPr>
          <p:cNvPr id="15" name="Rechteck 14"/>
          <p:cNvSpPr/>
          <p:nvPr/>
        </p:nvSpPr>
        <p:spPr>
          <a:xfrm>
            <a:off x="251520" y="188640"/>
            <a:ext cx="49620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2400" b="1" dirty="0" err="1" smtClean="0"/>
              <a:t>Coordination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numbers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and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polyhedra</a:t>
            </a:r>
            <a:endParaRPr lang="de-A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23528" y="620688"/>
            <a:ext cx="88932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CN = 5</a:t>
            </a:r>
          </a:p>
          <a:p>
            <a:r>
              <a:rPr lang="de-AT" sz="2400" dirty="0" smtClean="0">
                <a:sym typeface="Symbol"/>
              </a:rPr>
              <a:t> </a:t>
            </a:r>
            <a:r>
              <a:rPr lang="de-AT" sz="2400" dirty="0" err="1" smtClean="0"/>
              <a:t>Trigonal-bipyramidal</a:t>
            </a:r>
            <a:r>
              <a:rPr lang="de-AT" sz="2400" dirty="0" smtClean="0"/>
              <a:t>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Al(III), </a:t>
            </a:r>
            <a:r>
              <a:rPr lang="de-AT" sz="2400" dirty="0" err="1" smtClean="0"/>
              <a:t>Sn</a:t>
            </a:r>
            <a:r>
              <a:rPr lang="de-AT" sz="2400" dirty="0" smtClean="0"/>
              <a:t>(IV), </a:t>
            </a:r>
            <a:r>
              <a:rPr lang="de-AT" sz="2400" dirty="0" err="1" smtClean="0"/>
              <a:t>Zn</a:t>
            </a:r>
            <a:r>
              <a:rPr lang="de-AT" sz="2400" dirty="0" smtClean="0"/>
              <a:t>(II), …</a:t>
            </a:r>
          </a:p>
          <a:p>
            <a:r>
              <a:rPr lang="de-AT" sz="2400" dirty="0" smtClean="0">
                <a:sym typeface="Symbol"/>
              </a:rPr>
              <a:t> </a:t>
            </a:r>
            <a:r>
              <a:rPr lang="de-AT" sz="2400" dirty="0" smtClean="0"/>
              <a:t>Square-pyramidal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</a:t>
            </a:r>
            <a:r>
              <a:rPr lang="de-AT" sz="2400" dirty="0" err="1" smtClean="0"/>
              <a:t>Cu</a:t>
            </a:r>
            <a:r>
              <a:rPr lang="de-AT" sz="2400" dirty="0" smtClean="0"/>
              <a:t>(II), </a:t>
            </a:r>
            <a:r>
              <a:rPr lang="de-AT" sz="2400" dirty="0" err="1" smtClean="0"/>
              <a:t>Ni</a:t>
            </a:r>
            <a:r>
              <a:rPr lang="de-AT" sz="2400" dirty="0" smtClean="0"/>
              <a:t>(II), V(V), …</a:t>
            </a:r>
            <a:endParaRPr lang="de-AT" sz="2400" dirty="0"/>
          </a:p>
        </p:txBody>
      </p:sp>
      <p:sp>
        <p:nvSpPr>
          <p:cNvPr id="5" name="Textfeld 4"/>
          <p:cNvSpPr txBox="1"/>
          <p:nvPr/>
        </p:nvSpPr>
        <p:spPr>
          <a:xfrm>
            <a:off x="323528" y="1859340"/>
            <a:ext cx="88348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CN = 6</a:t>
            </a:r>
          </a:p>
          <a:p>
            <a:r>
              <a:rPr lang="de-AT" sz="2400" dirty="0" smtClean="0">
                <a:sym typeface="Symbol"/>
              </a:rPr>
              <a:t> </a:t>
            </a:r>
            <a:r>
              <a:rPr lang="de-AT" sz="2400" dirty="0" err="1" smtClean="0"/>
              <a:t>Octahedral</a:t>
            </a:r>
            <a:r>
              <a:rPr lang="de-AT" sz="2400" dirty="0" smtClean="0"/>
              <a:t>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Mg(II), Al(III), </a:t>
            </a:r>
            <a:r>
              <a:rPr lang="de-AT" sz="2400" dirty="0" err="1" smtClean="0"/>
              <a:t>Mn</a:t>
            </a:r>
            <a:r>
              <a:rPr lang="de-AT" sz="2400" dirty="0" smtClean="0"/>
              <a:t>(II), </a:t>
            </a:r>
            <a:r>
              <a:rPr lang="de-AT" sz="2400" dirty="0" err="1" smtClean="0"/>
              <a:t>Cr</a:t>
            </a:r>
            <a:r>
              <a:rPr lang="de-AT" sz="2400" dirty="0" smtClean="0"/>
              <a:t>(III), …</a:t>
            </a:r>
          </a:p>
          <a:p>
            <a:r>
              <a:rPr lang="de-AT" sz="2400" i="1" dirty="0" smtClean="0"/>
              <a:t>Jahn-Teller </a:t>
            </a:r>
            <a:r>
              <a:rPr lang="de-AT" sz="2400" i="1" dirty="0" err="1" smtClean="0"/>
              <a:t>effect</a:t>
            </a:r>
            <a:r>
              <a:rPr lang="de-AT" sz="2400" i="1" dirty="0" smtClean="0"/>
              <a:t> </a:t>
            </a:r>
            <a:r>
              <a:rPr lang="de-AT" sz="2400" dirty="0" err="1" smtClean="0"/>
              <a:t>results</a:t>
            </a:r>
            <a:r>
              <a:rPr lang="de-AT" sz="2400" dirty="0" smtClean="0"/>
              <a:t> in a </a:t>
            </a:r>
            <a:r>
              <a:rPr lang="de-AT" sz="2400" dirty="0" err="1" smtClean="0"/>
              <a:t>considerably</a:t>
            </a:r>
            <a:r>
              <a:rPr lang="de-AT" sz="2400" dirty="0" smtClean="0"/>
              <a:t> </a:t>
            </a:r>
            <a:r>
              <a:rPr lang="de-AT" sz="2400" dirty="0" err="1" smtClean="0"/>
              <a:t>tetragonally</a:t>
            </a:r>
            <a:r>
              <a:rPr lang="de-AT" sz="2400" dirty="0" smtClean="0"/>
              <a:t> </a:t>
            </a:r>
            <a:r>
              <a:rPr lang="de-AT" sz="2400" dirty="0" err="1" smtClean="0"/>
              <a:t>distorted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octahedron</a:t>
            </a:r>
            <a:r>
              <a:rPr lang="de-AT" sz="2400" dirty="0" smtClean="0"/>
              <a:t> ([4+2] </a:t>
            </a:r>
            <a:r>
              <a:rPr lang="de-AT" sz="2400" dirty="0" err="1" smtClean="0"/>
              <a:t>coordination</a:t>
            </a:r>
            <a:r>
              <a:rPr lang="de-AT" sz="2400" dirty="0" smtClean="0"/>
              <a:t> </a:t>
            </a:r>
            <a:r>
              <a:rPr lang="de-AT" sz="2400" dirty="0" err="1" smtClean="0"/>
              <a:t>with</a:t>
            </a:r>
            <a:r>
              <a:rPr lang="de-AT" sz="2400" dirty="0" smtClean="0"/>
              <a:t> </a:t>
            </a:r>
            <a:r>
              <a:rPr lang="de-AT" sz="2400" dirty="0" err="1" smtClean="0"/>
              <a:t>two</a:t>
            </a:r>
            <a:r>
              <a:rPr lang="de-AT" sz="2400" dirty="0" smtClean="0"/>
              <a:t> </a:t>
            </a:r>
            <a:r>
              <a:rPr lang="de-AT" sz="2400" dirty="0" err="1" smtClean="0"/>
              <a:t>long</a:t>
            </a:r>
            <a:r>
              <a:rPr lang="de-AT" sz="2400" dirty="0" smtClean="0"/>
              <a:t> </a:t>
            </a:r>
            <a:r>
              <a:rPr lang="de-AT" sz="2400" dirty="0" err="1" smtClean="0"/>
              <a:t>metal-ligand</a:t>
            </a:r>
            <a:r>
              <a:rPr lang="de-AT" sz="2400" dirty="0" smtClean="0"/>
              <a:t> </a:t>
            </a:r>
            <a:r>
              <a:rPr lang="de-AT" sz="2400" dirty="0" err="1" smtClean="0"/>
              <a:t>distances</a:t>
            </a:r>
            <a:r>
              <a:rPr lang="de-AT" sz="2400" dirty="0" smtClean="0"/>
              <a:t>)</a:t>
            </a:r>
          </a:p>
          <a:p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  <a:r>
              <a:rPr lang="de-AT" sz="2400" dirty="0" err="1" smtClean="0"/>
              <a:t>is</a:t>
            </a:r>
            <a:r>
              <a:rPr lang="de-AT" sz="2400" dirty="0" smtClean="0"/>
              <a:t> </a:t>
            </a:r>
            <a:r>
              <a:rPr lang="de-AT" sz="2400" dirty="0" err="1" smtClean="0"/>
              <a:t>pronounced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Mn</a:t>
            </a:r>
            <a:r>
              <a:rPr lang="de-AT" sz="2400" dirty="0" smtClean="0"/>
              <a:t>(III), </a:t>
            </a:r>
            <a:r>
              <a:rPr lang="de-AT" sz="2400" dirty="0" err="1" smtClean="0"/>
              <a:t>Cr</a:t>
            </a:r>
            <a:r>
              <a:rPr lang="de-AT" sz="2400" dirty="0" smtClean="0"/>
              <a:t>(II), </a:t>
            </a:r>
            <a:r>
              <a:rPr lang="de-AT" sz="2400" b="1" dirty="0" err="1" smtClean="0"/>
              <a:t>Cu</a:t>
            </a:r>
            <a:r>
              <a:rPr lang="de-AT" sz="2400" b="1" dirty="0" smtClean="0"/>
              <a:t>(II)</a:t>
            </a:r>
          </a:p>
          <a:p>
            <a:r>
              <a:rPr lang="de-AT" sz="2400" dirty="0" smtClean="0">
                <a:sym typeface="Symbol"/>
              </a:rPr>
              <a:t> </a:t>
            </a:r>
            <a:r>
              <a:rPr lang="de-AT" sz="2400" dirty="0" err="1" smtClean="0">
                <a:sym typeface="Symbol"/>
              </a:rPr>
              <a:t>Trigonal-prismatic</a:t>
            </a:r>
            <a:r>
              <a:rPr lang="de-AT" sz="2400" dirty="0" smtClean="0">
                <a:sym typeface="Symbol"/>
              </a:rPr>
              <a:t> </a:t>
            </a:r>
            <a:r>
              <a:rPr lang="de-AT" sz="2400" dirty="0" err="1" smtClean="0">
                <a:sym typeface="Symbol"/>
              </a:rPr>
              <a:t>coordination</a:t>
            </a:r>
            <a:r>
              <a:rPr lang="de-AT" sz="2400" dirty="0" smtClean="0">
                <a:sym typeface="Symbol"/>
              </a:rPr>
              <a:t> </a:t>
            </a:r>
            <a:r>
              <a:rPr lang="de-AT" sz="2400" dirty="0" err="1" smtClean="0">
                <a:sym typeface="Symbol"/>
              </a:rPr>
              <a:t>for</a:t>
            </a:r>
            <a:r>
              <a:rPr lang="de-AT" sz="2400" dirty="0" smtClean="0">
                <a:sym typeface="Symbol"/>
              </a:rPr>
              <a:t> </a:t>
            </a:r>
            <a:r>
              <a:rPr lang="de-AT" sz="2400" dirty="0" err="1" smtClean="0">
                <a:sym typeface="Symbol"/>
              </a:rPr>
              <a:t>ions</a:t>
            </a:r>
            <a:r>
              <a:rPr lang="de-AT" sz="2400" dirty="0" smtClean="0">
                <a:sym typeface="Symbol"/>
              </a:rPr>
              <a:t> </a:t>
            </a:r>
            <a:r>
              <a:rPr lang="de-AT" sz="2400" dirty="0" err="1" smtClean="0">
                <a:sym typeface="Symbol"/>
              </a:rPr>
              <a:t>like</a:t>
            </a:r>
            <a:r>
              <a:rPr lang="de-AT" sz="2400" dirty="0" smtClean="0">
                <a:sym typeface="Symbol"/>
              </a:rPr>
              <a:t> Mo(VI), </a:t>
            </a:r>
            <a:r>
              <a:rPr lang="de-AT" sz="2400" dirty="0" err="1" smtClean="0">
                <a:sym typeface="Symbol"/>
              </a:rPr>
              <a:t>Zr</a:t>
            </a:r>
            <a:r>
              <a:rPr lang="de-AT" sz="2400" dirty="0" smtClean="0">
                <a:sym typeface="Symbol"/>
              </a:rPr>
              <a:t>(IV), …</a:t>
            </a:r>
            <a:endParaRPr lang="de-AT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351955" y="4316903"/>
            <a:ext cx="86621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CN </a:t>
            </a:r>
            <a:r>
              <a:rPr lang="de-AT" sz="2400" dirty="0" smtClean="0">
                <a:sym typeface="Symbol"/>
              </a:rPr>
              <a:t></a:t>
            </a:r>
            <a:r>
              <a:rPr lang="de-AT" sz="2400" dirty="0" smtClean="0"/>
              <a:t> 7</a:t>
            </a:r>
          </a:p>
          <a:p>
            <a:r>
              <a:rPr lang="de-AT" sz="2400" dirty="0" err="1" smtClean="0"/>
              <a:t>Frequently</a:t>
            </a:r>
            <a:r>
              <a:rPr lang="de-AT" sz="2400" dirty="0" smtClean="0"/>
              <a:t> </a:t>
            </a:r>
            <a:r>
              <a:rPr lang="de-AT" sz="2400" dirty="0" err="1" smtClean="0"/>
              <a:t>very</a:t>
            </a:r>
            <a:r>
              <a:rPr lang="de-AT" sz="2400" dirty="0" smtClean="0"/>
              <a:t> </a:t>
            </a:r>
            <a:r>
              <a:rPr lang="de-AT" sz="2400" dirty="0" err="1" smtClean="0"/>
              <a:t>distorted</a:t>
            </a:r>
            <a:r>
              <a:rPr lang="de-AT" sz="2400" dirty="0" smtClean="0"/>
              <a:t> </a:t>
            </a:r>
            <a:r>
              <a:rPr lang="de-AT" sz="2400" dirty="0" err="1" smtClean="0"/>
              <a:t>polyhedra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ions</a:t>
            </a:r>
            <a:r>
              <a:rPr lang="de-AT" sz="2400" dirty="0" smtClean="0"/>
              <a:t> </a:t>
            </a:r>
            <a:r>
              <a:rPr lang="de-AT" sz="2400" dirty="0" err="1" smtClean="0"/>
              <a:t>with</a:t>
            </a:r>
            <a:r>
              <a:rPr lang="de-AT" sz="2400" dirty="0" smtClean="0"/>
              <a:t> larger </a:t>
            </a:r>
            <a:r>
              <a:rPr lang="de-AT" sz="2400" dirty="0" err="1" smtClean="0"/>
              <a:t>ionic</a:t>
            </a:r>
            <a:r>
              <a:rPr lang="de-AT" sz="2400" dirty="0" smtClean="0"/>
              <a:t> </a:t>
            </a:r>
            <a:r>
              <a:rPr lang="de-AT" sz="2400" dirty="0" err="1" smtClean="0"/>
              <a:t>radius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like</a:t>
            </a:r>
            <a:r>
              <a:rPr lang="de-AT" sz="2400" dirty="0" smtClean="0"/>
              <a:t> Na(I), </a:t>
            </a:r>
            <a:r>
              <a:rPr lang="de-AT" sz="2400" dirty="0" err="1" smtClean="0"/>
              <a:t>Ca</a:t>
            </a:r>
            <a:r>
              <a:rPr lang="de-AT" sz="2400" dirty="0" smtClean="0"/>
              <a:t>(II), </a:t>
            </a:r>
            <a:r>
              <a:rPr lang="de-AT" sz="2400" i="1" dirty="0" smtClean="0"/>
              <a:t>RE</a:t>
            </a:r>
            <a:r>
              <a:rPr lang="de-AT" sz="2400" dirty="0" smtClean="0"/>
              <a:t>(III), …</a:t>
            </a:r>
            <a:endParaRPr lang="de-AT" sz="2400" dirty="0"/>
          </a:p>
        </p:txBody>
      </p:sp>
      <p:sp>
        <p:nvSpPr>
          <p:cNvPr id="8" name="Rechteck 7"/>
          <p:cNvSpPr/>
          <p:nvPr/>
        </p:nvSpPr>
        <p:spPr>
          <a:xfrm>
            <a:off x="290730" y="188640"/>
            <a:ext cx="49620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2400" b="1" dirty="0" err="1" smtClean="0"/>
              <a:t>Coordination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numbers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and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polyhedra</a:t>
            </a:r>
            <a:endParaRPr lang="de-AT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379057" y="332656"/>
            <a:ext cx="804271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b="1" dirty="0" smtClean="0"/>
              <a:t>Other </a:t>
            </a:r>
            <a:r>
              <a:rPr lang="de-AT" sz="2400" b="1" dirty="0" err="1" smtClean="0"/>
              <a:t>very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useful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criteria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to</a:t>
            </a:r>
            <a:r>
              <a:rPr lang="de-AT" sz="2400" b="1" dirty="0" smtClean="0"/>
              <a:t> check </a:t>
            </a:r>
            <a:r>
              <a:rPr lang="de-AT" sz="2400" b="1" dirty="0" err="1" smtClean="0"/>
              <a:t>the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correctness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of</a:t>
            </a:r>
            <a:r>
              <a:rPr lang="de-AT" sz="2400" b="1" dirty="0" smtClean="0"/>
              <a:t> a </a:t>
            </a:r>
            <a:r>
              <a:rPr lang="de-AT" sz="2400" b="1" dirty="0" err="1" smtClean="0"/>
              <a:t>metal</a:t>
            </a:r>
            <a:r>
              <a:rPr lang="de-AT" sz="2400" b="1" dirty="0" smtClean="0"/>
              <a:t>: </a:t>
            </a:r>
          </a:p>
          <a:p>
            <a:endParaRPr lang="de-AT" sz="2400" b="1" dirty="0" smtClean="0"/>
          </a:p>
          <a:p>
            <a:r>
              <a:rPr lang="de-AT" sz="2400" b="1" dirty="0" smtClean="0"/>
              <a:t>Bond </a:t>
            </a:r>
            <a:r>
              <a:rPr lang="de-AT" sz="2400" b="1" dirty="0" err="1" smtClean="0"/>
              <a:t>lengths</a:t>
            </a:r>
            <a:r>
              <a:rPr lang="de-AT" sz="2400" dirty="0" smtClean="0"/>
              <a:t>!  </a:t>
            </a:r>
          </a:p>
          <a:p>
            <a:r>
              <a:rPr lang="de-AT" sz="2400" dirty="0" err="1" smtClean="0"/>
              <a:t>Inorganics</a:t>
            </a:r>
            <a:r>
              <a:rPr lang="de-AT" sz="2400" dirty="0" smtClean="0"/>
              <a:t>: Bergerhoff &amp; Brandenburg, </a:t>
            </a:r>
            <a:r>
              <a:rPr lang="de-AT" sz="2400" i="1" dirty="0" smtClean="0"/>
              <a:t>Int. </a:t>
            </a:r>
            <a:r>
              <a:rPr lang="de-AT" sz="2400" i="1" dirty="0" err="1" smtClean="0"/>
              <a:t>Tables</a:t>
            </a:r>
            <a:r>
              <a:rPr lang="de-AT" sz="2400" dirty="0" smtClean="0"/>
              <a:t> </a:t>
            </a:r>
            <a:r>
              <a:rPr lang="de-AT" sz="2400" b="1" dirty="0" smtClean="0"/>
              <a:t>C</a:t>
            </a:r>
            <a:r>
              <a:rPr lang="de-AT" sz="2400" dirty="0" smtClean="0"/>
              <a:t>, p 771-780.</a:t>
            </a:r>
          </a:p>
          <a:p>
            <a:r>
              <a:rPr lang="de-AT" sz="2400" dirty="0" err="1" smtClean="0"/>
              <a:t>Metal-organics</a:t>
            </a:r>
            <a:r>
              <a:rPr lang="de-AT" sz="2400" dirty="0" smtClean="0"/>
              <a:t>: </a:t>
            </a:r>
            <a:r>
              <a:rPr lang="de-AT" sz="2400" dirty="0" err="1" smtClean="0"/>
              <a:t>Orpen</a:t>
            </a:r>
            <a:r>
              <a:rPr lang="de-AT" sz="2400" dirty="0" smtClean="0"/>
              <a:t> </a:t>
            </a:r>
            <a:r>
              <a:rPr lang="de-AT" sz="2400" i="1" dirty="0" smtClean="0"/>
              <a:t>et al</a:t>
            </a:r>
            <a:r>
              <a:rPr lang="de-AT" sz="2400" dirty="0" smtClean="0"/>
              <a:t>., </a:t>
            </a:r>
            <a:r>
              <a:rPr lang="de-AT" sz="2400" i="1" dirty="0" smtClean="0"/>
              <a:t>Int. </a:t>
            </a:r>
            <a:r>
              <a:rPr lang="de-AT" sz="2400" i="1" dirty="0" err="1" smtClean="0"/>
              <a:t>Tables</a:t>
            </a:r>
            <a:r>
              <a:rPr lang="de-AT" sz="2400" i="1" dirty="0" smtClean="0"/>
              <a:t> </a:t>
            </a:r>
            <a:r>
              <a:rPr lang="de-AT" sz="2400" b="1" dirty="0" smtClean="0"/>
              <a:t>C</a:t>
            </a:r>
            <a:r>
              <a:rPr lang="de-AT" sz="2400" dirty="0" smtClean="0"/>
              <a:t>, p 804-888.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95536" y="2291388"/>
            <a:ext cx="8250977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AT" sz="2400" b="1" dirty="0" smtClean="0">
              <a:solidFill>
                <a:srgbClr val="FF0000"/>
              </a:solidFill>
            </a:endParaRPr>
          </a:p>
          <a:p>
            <a:r>
              <a:rPr lang="de-AT" sz="2400" b="1" dirty="0" smtClean="0"/>
              <a:t>Bond </a:t>
            </a:r>
            <a:r>
              <a:rPr lang="de-AT" sz="2400" b="1" dirty="0" err="1" smtClean="0"/>
              <a:t>valence</a:t>
            </a:r>
            <a:r>
              <a:rPr lang="de-AT" sz="2400" b="1" dirty="0" smtClean="0"/>
              <a:t> sums</a:t>
            </a:r>
            <a:r>
              <a:rPr lang="de-AT" sz="2400" dirty="0" smtClean="0"/>
              <a:t>  (BVS)!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 N.E. </a:t>
            </a:r>
            <a:r>
              <a:rPr lang="en-US" sz="2400" dirty="0" err="1" smtClean="0"/>
              <a:t>Brese</a:t>
            </a:r>
            <a:r>
              <a:rPr lang="en-US" sz="2400" dirty="0" smtClean="0"/>
              <a:t> &amp; M. O'Keeffe (1991). </a:t>
            </a:r>
            <a:r>
              <a:rPr lang="en-US" sz="2400" i="1" dirty="0" err="1" smtClean="0"/>
              <a:t>Acta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Cryst</a:t>
            </a:r>
            <a:r>
              <a:rPr lang="en-US" sz="2400" dirty="0" smtClean="0"/>
              <a:t>. </a:t>
            </a:r>
            <a:r>
              <a:rPr lang="en-US" sz="2400" b="1" dirty="0" smtClean="0"/>
              <a:t>B</a:t>
            </a:r>
            <a:r>
              <a:rPr lang="en-US" sz="2400" dirty="0" smtClean="0"/>
              <a:t>47, 192-197.</a:t>
            </a:r>
          </a:p>
          <a:p>
            <a:pPr>
              <a:buFont typeface="Arial" charset="0"/>
              <a:buChar char="•"/>
            </a:pPr>
            <a:r>
              <a:rPr lang="en-US" sz="2400" dirty="0" smtClean="0"/>
              <a:t> I.D. Brown (2002). </a:t>
            </a:r>
            <a:r>
              <a:rPr lang="en-US" sz="2400" i="1" dirty="0" smtClean="0"/>
              <a:t>The chemical bond in inorganic chemistry : </a:t>
            </a:r>
          </a:p>
          <a:p>
            <a:r>
              <a:rPr lang="en-US" sz="2400" i="1" dirty="0" smtClean="0"/>
              <a:t>the bond valence model</a:t>
            </a:r>
            <a:r>
              <a:rPr lang="en-US" sz="2400" dirty="0" smtClean="0"/>
              <a:t>. </a:t>
            </a:r>
            <a:r>
              <a:rPr lang="en-US" sz="2400" dirty="0" err="1" smtClean="0"/>
              <a:t>IUCr</a:t>
            </a:r>
            <a:r>
              <a:rPr lang="en-US" sz="2400" dirty="0" smtClean="0"/>
              <a:t> Monographs in Crystallography  12</a:t>
            </a:r>
          </a:p>
          <a:p>
            <a:endParaRPr lang="de-AT" sz="2400" dirty="0" smtClean="0">
              <a:solidFill>
                <a:srgbClr val="FF0000"/>
              </a:solidFill>
            </a:endParaRPr>
          </a:p>
          <a:p>
            <a:r>
              <a:rPr lang="de-AT" sz="2400" dirty="0" smtClean="0"/>
              <a:t>Software </a:t>
            </a:r>
            <a:r>
              <a:rPr lang="de-AT" sz="2400" dirty="0" err="1" smtClean="0"/>
              <a:t>available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calculation</a:t>
            </a:r>
            <a:r>
              <a:rPr lang="de-AT" sz="2400" dirty="0" smtClean="0"/>
              <a:t> </a:t>
            </a:r>
            <a:r>
              <a:rPr lang="de-AT" sz="2400" dirty="0" err="1" smtClean="0"/>
              <a:t>of</a:t>
            </a:r>
            <a:r>
              <a:rPr lang="de-AT" sz="2400" dirty="0" smtClean="0"/>
              <a:t> BVS:</a:t>
            </a:r>
          </a:p>
          <a:p>
            <a:r>
              <a:rPr lang="de-AT" sz="2400" dirty="0" smtClean="0"/>
              <a:t>http://www.ccp14.ac.uk/solution/bond_valence/index.html</a:t>
            </a:r>
          </a:p>
          <a:p>
            <a:endParaRPr lang="de-AT" sz="2400" dirty="0" smtClean="0"/>
          </a:p>
          <a:p>
            <a:r>
              <a:rPr lang="de-AT" sz="2400" i="1" dirty="0" smtClean="0"/>
              <a:t>PLATON</a:t>
            </a:r>
            <a:r>
              <a:rPr lang="de-AT" sz="2400" dirty="0" smtClean="0"/>
              <a:t> also </a:t>
            </a:r>
            <a:r>
              <a:rPr lang="de-AT" sz="2400" dirty="0" err="1" smtClean="0"/>
              <a:t>allows</a:t>
            </a:r>
            <a:r>
              <a:rPr lang="de-AT" sz="2400" dirty="0" smtClean="0"/>
              <a:t> </a:t>
            </a:r>
            <a:r>
              <a:rPr lang="de-AT" sz="2400" dirty="0" err="1" smtClean="0"/>
              <a:t>to</a:t>
            </a:r>
            <a:r>
              <a:rPr lang="de-AT" sz="2400" dirty="0" smtClean="0"/>
              <a:t> </a:t>
            </a:r>
            <a:r>
              <a:rPr lang="de-AT" sz="2400" dirty="0" err="1" smtClean="0"/>
              <a:t>calculate</a:t>
            </a:r>
            <a:r>
              <a:rPr lang="de-AT" sz="2400" dirty="0" smtClean="0"/>
              <a:t> BVS</a:t>
            </a:r>
          </a:p>
          <a:p>
            <a:endParaRPr lang="de-AT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59747" y="303039"/>
            <a:ext cx="3564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b="1" dirty="0" err="1" smtClean="0"/>
              <a:t>Crystallographic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directions</a:t>
            </a:r>
            <a:endParaRPr lang="de-AT" sz="24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395536" y="1052736"/>
            <a:ext cx="84609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In </a:t>
            </a:r>
            <a:r>
              <a:rPr lang="de-DE" sz="2400" dirty="0" err="1" smtClean="0"/>
              <a:t>the</a:t>
            </a:r>
            <a:r>
              <a:rPr lang="de-DE" sz="2400" dirty="0" smtClean="0"/>
              <a:t> Abstract, </a:t>
            </a:r>
            <a:r>
              <a:rPr lang="de-DE" sz="2400" dirty="0" err="1" smtClean="0"/>
              <a:t>crystal</a:t>
            </a:r>
            <a:r>
              <a:rPr lang="de-DE" sz="2400" dirty="0" smtClean="0"/>
              <a:t> </a:t>
            </a:r>
            <a:r>
              <a:rPr lang="de-DE" sz="2400" dirty="0" err="1" smtClean="0"/>
              <a:t>packing</a:t>
            </a:r>
            <a:r>
              <a:rPr lang="de-DE" sz="2400" dirty="0" smtClean="0"/>
              <a:t> </a:t>
            </a:r>
            <a:r>
              <a:rPr lang="de-DE" sz="2400" dirty="0" err="1" smtClean="0"/>
              <a:t>features</a:t>
            </a:r>
            <a:r>
              <a:rPr lang="de-DE" sz="2400" dirty="0" smtClean="0"/>
              <a:t> in </a:t>
            </a:r>
            <a:r>
              <a:rPr lang="de-DE" sz="2400" dirty="0" err="1" smtClean="0"/>
              <a:t>terms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chain</a:t>
            </a:r>
            <a:r>
              <a:rPr lang="de-DE" sz="2400" dirty="0" smtClean="0"/>
              <a:t> </a:t>
            </a:r>
            <a:r>
              <a:rPr lang="de-DE" sz="2400" dirty="0" err="1" smtClean="0"/>
              <a:t>or</a:t>
            </a:r>
            <a:r>
              <a:rPr lang="de-DE" sz="2400" dirty="0" smtClean="0"/>
              <a:t> </a:t>
            </a:r>
            <a:r>
              <a:rPr lang="de-DE" sz="2400" dirty="0" err="1" smtClean="0"/>
              <a:t>layer</a:t>
            </a:r>
            <a:r>
              <a:rPr lang="de-DE" sz="2400" dirty="0" smtClean="0"/>
              <a:t> </a:t>
            </a:r>
          </a:p>
          <a:p>
            <a:r>
              <a:rPr lang="de-DE" sz="2400" dirty="0" err="1" smtClean="0"/>
              <a:t>formation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discussed</a:t>
            </a:r>
            <a:r>
              <a:rPr lang="de-DE" sz="2400" dirty="0" smtClean="0"/>
              <a:t>, </a:t>
            </a:r>
            <a:r>
              <a:rPr lang="de-DE" sz="2400" i="1" dirty="0" smtClean="0"/>
              <a:t>e.g.</a:t>
            </a:r>
            <a:r>
              <a:rPr lang="de-DE" sz="2400" dirty="0" smtClean="0"/>
              <a:t> </a:t>
            </a:r>
          </a:p>
          <a:p>
            <a:r>
              <a:rPr lang="de-DE" sz="2400" dirty="0" smtClean="0"/>
              <a:t>– „ …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metal</a:t>
            </a:r>
            <a:r>
              <a:rPr lang="de-DE" sz="2400" dirty="0" smtClean="0"/>
              <a:t> </a:t>
            </a:r>
            <a:r>
              <a:rPr lang="de-DE" sz="2400" dirty="0" err="1" smtClean="0"/>
              <a:t>atoms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bridged</a:t>
            </a:r>
            <a:r>
              <a:rPr lang="de-DE" sz="2400" dirty="0" smtClean="0"/>
              <a:t> </a:t>
            </a:r>
            <a:r>
              <a:rPr lang="de-DE" sz="2400" dirty="0" err="1" smtClean="0"/>
              <a:t>by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oxalate</a:t>
            </a:r>
            <a:r>
              <a:rPr lang="de-DE" sz="2400" dirty="0" smtClean="0"/>
              <a:t> </a:t>
            </a:r>
            <a:r>
              <a:rPr lang="de-DE" sz="2400" dirty="0" err="1" smtClean="0"/>
              <a:t>ligands</a:t>
            </a:r>
            <a:r>
              <a:rPr lang="de-DE" sz="2400" dirty="0" smtClean="0"/>
              <a:t>, </a:t>
            </a:r>
          </a:p>
          <a:p>
            <a:r>
              <a:rPr lang="de-DE" sz="2400" dirty="0" err="1" smtClean="0"/>
              <a:t>resulting</a:t>
            </a:r>
            <a:r>
              <a:rPr lang="de-DE" sz="2400" dirty="0" smtClean="0"/>
              <a:t> in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formation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a </a:t>
            </a:r>
            <a:r>
              <a:rPr lang="de-DE" sz="2400" dirty="0" err="1" smtClean="0"/>
              <a:t>helical</a:t>
            </a:r>
            <a:r>
              <a:rPr lang="de-DE" sz="2400" dirty="0" smtClean="0"/>
              <a:t> </a:t>
            </a:r>
            <a:r>
              <a:rPr lang="de-DE" sz="2400" dirty="0" err="1" smtClean="0"/>
              <a:t>chain</a:t>
            </a:r>
            <a:r>
              <a:rPr lang="de-DE" sz="2400" dirty="0" smtClean="0"/>
              <a:t>.“   </a:t>
            </a:r>
          </a:p>
          <a:p>
            <a:r>
              <a:rPr lang="de-DE" sz="2400" dirty="0" smtClean="0"/>
              <a:t>- „</a:t>
            </a:r>
            <a:r>
              <a:rPr lang="de-DE" sz="2400" dirty="0" err="1" smtClean="0"/>
              <a:t>Intermolecular</a:t>
            </a:r>
            <a:r>
              <a:rPr lang="de-DE" sz="2400" dirty="0" smtClean="0"/>
              <a:t> O –H…O hydrogen </a:t>
            </a:r>
            <a:r>
              <a:rPr lang="de-DE" sz="2400" dirty="0" err="1" smtClean="0"/>
              <a:t>bonding</a:t>
            </a:r>
            <a:r>
              <a:rPr lang="de-DE" sz="2400" dirty="0" smtClean="0"/>
              <a:t> </a:t>
            </a:r>
            <a:r>
              <a:rPr lang="de-DE" sz="2400" dirty="0" err="1" smtClean="0"/>
              <a:t>interactions</a:t>
            </a:r>
            <a:r>
              <a:rPr lang="de-DE" sz="2400" dirty="0" smtClean="0"/>
              <a:t> </a:t>
            </a:r>
            <a:r>
              <a:rPr lang="de-DE" sz="2400" dirty="0" err="1" smtClean="0"/>
              <a:t>lead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a</a:t>
            </a:r>
          </a:p>
          <a:p>
            <a:r>
              <a:rPr lang="de-DE" sz="2400" dirty="0" err="1" smtClean="0"/>
              <a:t>two</a:t>
            </a:r>
            <a:r>
              <a:rPr lang="de-DE" sz="2400" dirty="0" smtClean="0"/>
              <a:t>-dimensional </a:t>
            </a:r>
            <a:r>
              <a:rPr lang="de-DE" sz="2400" dirty="0" err="1" smtClean="0"/>
              <a:t>set</a:t>
            </a:r>
            <a:r>
              <a:rPr lang="de-DE" sz="2400" dirty="0" smtClean="0"/>
              <a:t> </a:t>
            </a:r>
            <a:r>
              <a:rPr lang="de-DE" sz="2400" dirty="0" err="1" smtClean="0"/>
              <a:t>up</a:t>
            </a:r>
            <a:r>
              <a:rPr lang="de-DE" sz="2400" dirty="0" smtClean="0"/>
              <a:t>.“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395536" y="3573016"/>
            <a:ext cx="76824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Such </a:t>
            </a:r>
            <a:r>
              <a:rPr lang="de-DE" sz="2400" dirty="0" err="1" smtClean="0"/>
              <a:t>features</a:t>
            </a:r>
            <a:r>
              <a:rPr lang="de-DE" sz="2400" dirty="0" smtClean="0"/>
              <a:t> </a:t>
            </a:r>
            <a:r>
              <a:rPr lang="de-DE" sz="2400" dirty="0" err="1" smtClean="0"/>
              <a:t>should</a:t>
            </a:r>
            <a:r>
              <a:rPr lang="de-DE" sz="2400" dirty="0" smtClean="0"/>
              <a:t> </a:t>
            </a:r>
            <a:r>
              <a:rPr lang="de-DE" sz="2400" dirty="0" err="1" smtClean="0"/>
              <a:t>always</a:t>
            </a:r>
            <a:r>
              <a:rPr lang="de-DE" sz="2400" dirty="0" smtClean="0"/>
              <a:t> </a:t>
            </a:r>
            <a:r>
              <a:rPr lang="de-DE" sz="2400" dirty="0" err="1" smtClean="0"/>
              <a:t>be</a:t>
            </a:r>
            <a:r>
              <a:rPr lang="de-DE" sz="2400" dirty="0" smtClean="0"/>
              <a:t> </a:t>
            </a:r>
            <a:r>
              <a:rPr lang="de-DE" sz="2400" dirty="0" err="1" smtClean="0"/>
              <a:t>completed</a:t>
            </a:r>
            <a:r>
              <a:rPr lang="de-DE" sz="2400" dirty="0" smtClean="0"/>
              <a:t> </a:t>
            </a:r>
            <a:r>
              <a:rPr lang="de-DE" sz="2400" dirty="0" err="1" smtClean="0"/>
              <a:t>by</a:t>
            </a:r>
            <a:r>
              <a:rPr lang="de-DE" sz="2400" dirty="0" smtClean="0"/>
              <a:t> </a:t>
            </a:r>
            <a:r>
              <a:rPr lang="de-DE" sz="2400" dirty="0" err="1" smtClean="0"/>
              <a:t>indicating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</a:p>
          <a:p>
            <a:r>
              <a:rPr lang="de-DE" sz="2400" dirty="0" err="1" smtClean="0"/>
              <a:t>crystallographic</a:t>
            </a:r>
            <a:r>
              <a:rPr lang="de-DE" sz="2400" dirty="0" smtClean="0"/>
              <a:t> </a:t>
            </a:r>
            <a:r>
              <a:rPr lang="de-DE" sz="2400" dirty="0" err="1" smtClean="0"/>
              <a:t>directions</a:t>
            </a:r>
            <a:r>
              <a:rPr lang="de-DE" sz="2400" dirty="0" smtClean="0"/>
              <a:t>:</a:t>
            </a:r>
          </a:p>
          <a:p>
            <a:r>
              <a:rPr lang="de-DE" sz="2400" dirty="0" smtClean="0"/>
              <a:t> 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385988" y="4581128"/>
            <a:ext cx="799847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„… </a:t>
            </a:r>
            <a:r>
              <a:rPr lang="de-DE" sz="2400" dirty="0" err="1" smtClean="0"/>
              <a:t>of</a:t>
            </a:r>
            <a:r>
              <a:rPr lang="de-DE" sz="2400" dirty="0" smtClean="0"/>
              <a:t> a </a:t>
            </a:r>
            <a:r>
              <a:rPr lang="de-DE" sz="2400" dirty="0" err="1" smtClean="0"/>
              <a:t>helical</a:t>
            </a:r>
            <a:r>
              <a:rPr lang="de-DE" sz="2400" dirty="0" smtClean="0"/>
              <a:t> </a:t>
            </a:r>
            <a:r>
              <a:rPr lang="de-DE" sz="2400" dirty="0" err="1" smtClean="0"/>
              <a:t>chain</a:t>
            </a:r>
            <a:r>
              <a:rPr lang="de-DE" sz="2400" dirty="0" smtClean="0"/>
              <a:t> </a:t>
            </a:r>
            <a:r>
              <a:rPr lang="de-DE" sz="2400" dirty="0" err="1" smtClean="0"/>
              <a:t>extending</a:t>
            </a:r>
            <a:r>
              <a:rPr lang="de-DE" sz="2400" dirty="0" smtClean="0"/>
              <a:t> parallel </a:t>
            </a:r>
            <a:r>
              <a:rPr lang="de-DE" sz="2400" dirty="0" err="1" smtClean="0"/>
              <a:t>to</a:t>
            </a:r>
            <a:r>
              <a:rPr lang="de-DE" sz="2400" dirty="0" smtClean="0"/>
              <a:t> [100]  (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i="1" dirty="0" smtClean="0"/>
              <a:t>a </a:t>
            </a:r>
            <a:r>
              <a:rPr lang="de-DE" sz="2400" dirty="0" err="1" smtClean="0"/>
              <a:t>axis</a:t>
            </a:r>
            <a:r>
              <a:rPr lang="de-DE" sz="2400" dirty="0" smtClean="0"/>
              <a:t>)“ </a:t>
            </a:r>
          </a:p>
          <a:p>
            <a:r>
              <a:rPr lang="de-DE" sz="2400" dirty="0" smtClean="0"/>
              <a:t>[</a:t>
            </a:r>
            <a:r>
              <a:rPr lang="de-DE" sz="2400" dirty="0" err="1" smtClean="0"/>
              <a:t>brackets</a:t>
            </a:r>
            <a:r>
              <a:rPr lang="de-DE" sz="2400" dirty="0" smtClean="0"/>
              <a:t> </a:t>
            </a:r>
            <a:r>
              <a:rPr lang="de-DE" sz="2400" dirty="0" err="1" smtClean="0"/>
              <a:t>denote</a:t>
            </a:r>
            <a:r>
              <a:rPr lang="de-DE" sz="2400" dirty="0" smtClean="0"/>
              <a:t> a </a:t>
            </a:r>
            <a:r>
              <a:rPr lang="de-DE" sz="2400" dirty="0" err="1" smtClean="0"/>
              <a:t>direction</a:t>
            </a:r>
            <a:r>
              <a:rPr lang="de-DE" sz="2400" dirty="0" smtClean="0"/>
              <a:t> </a:t>
            </a:r>
            <a:r>
              <a:rPr lang="de-DE" sz="2400" dirty="0" err="1" smtClean="0"/>
              <a:t>vector</a:t>
            </a:r>
            <a:r>
              <a:rPr lang="de-DE" sz="2400" dirty="0" smtClean="0"/>
              <a:t>]</a:t>
            </a:r>
          </a:p>
          <a:p>
            <a:endParaRPr lang="de-DE" sz="2400" dirty="0" smtClean="0"/>
          </a:p>
        </p:txBody>
      </p:sp>
      <p:sp>
        <p:nvSpPr>
          <p:cNvPr id="6" name="Textfeld 5"/>
          <p:cNvSpPr txBox="1"/>
          <p:nvPr/>
        </p:nvSpPr>
        <p:spPr>
          <a:xfrm>
            <a:off x="467544" y="5589240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/>
              <a:t>„ …</a:t>
            </a:r>
            <a:r>
              <a:rPr lang="de-DE" sz="2400" dirty="0" err="1" smtClean="0"/>
              <a:t>to</a:t>
            </a:r>
            <a:r>
              <a:rPr lang="de-DE" sz="2400" dirty="0" smtClean="0"/>
              <a:t> a </a:t>
            </a:r>
            <a:r>
              <a:rPr lang="de-DE" sz="2400" dirty="0" err="1" smtClean="0"/>
              <a:t>two</a:t>
            </a:r>
            <a:r>
              <a:rPr lang="de-DE" sz="2400" dirty="0" smtClean="0"/>
              <a:t>-dimensional </a:t>
            </a:r>
            <a:r>
              <a:rPr lang="de-DE" sz="2400" dirty="0" err="1" smtClean="0"/>
              <a:t>set</a:t>
            </a:r>
            <a:r>
              <a:rPr lang="de-DE" sz="2400" dirty="0" smtClean="0"/>
              <a:t> </a:t>
            </a:r>
            <a:r>
              <a:rPr lang="de-DE" sz="2400" dirty="0" err="1" smtClean="0"/>
              <a:t>up</a:t>
            </a:r>
            <a:r>
              <a:rPr lang="de-DE" sz="2400" dirty="0" smtClean="0"/>
              <a:t> parallel </a:t>
            </a:r>
            <a:r>
              <a:rPr lang="de-DE" sz="2400" dirty="0" err="1" smtClean="0"/>
              <a:t>to</a:t>
            </a:r>
            <a:r>
              <a:rPr lang="de-DE" sz="2400" dirty="0" smtClean="0"/>
              <a:t> (100) (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i="1" dirty="0" err="1" smtClean="0"/>
              <a:t>bc</a:t>
            </a:r>
            <a:r>
              <a:rPr lang="de-DE" sz="2400" dirty="0" smtClean="0"/>
              <a:t> plane)“  </a:t>
            </a:r>
          </a:p>
          <a:p>
            <a:r>
              <a:rPr lang="de-DE" sz="2400" dirty="0" smtClean="0"/>
              <a:t>(</a:t>
            </a:r>
            <a:r>
              <a:rPr lang="de-DE" sz="2400" dirty="0" err="1" smtClean="0"/>
              <a:t>parentheses</a:t>
            </a:r>
            <a:r>
              <a:rPr lang="de-DE" sz="2400" dirty="0" smtClean="0"/>
              <a:t> </a:t>
            </a:r>
            <a:r>
              <a:rPr lang="de-DE" sz="2400" dirty="0" err="1" smtClean="0"/>
              <a:t>denote</a:t>
            </a:r>
            <a:r>
              <a:rPr lang="de-DE" sz="2400" dirty="0" smtClean="0"/>
              <a:t> planes)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589916"/>
            <a:ext cx="267470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In the CIF the order</a:t>
            </a:r>
          </a:p>
          <a:p>
            <a:r>
              <a:rPr lang="pt-BR" sz="2400" b="1" dirty="0" smtClean="0"/>
              <a:t>N1 Pd 2.072(9) . ? </a:t>
            </a:r>
          </a:p>
          <a:p>
            <a:r>
              <a:rPr lang="pt-BR" sz="2400" dirty="0" smtClean="0"/>
              <a:t>N1 H1 0.85(2) . ? </a:t>
            </a:r>
          </a:p>
          <a:p>
            <a:r>
              <a:rPr lang="pt-BR" sz="2400" b="1" dirty="0" smtClean="0"/>
              <a:t>N2 Pd 2.005(11) . ? </a:t>
            </a:r>
          </a:p>
          <a:p>
            <a:r>
              <a:rPr lang="pt-BR" sz="2400" dirty="0" smtClean="0"/>
              <a:t>N2 H10 0.85(2) . ? </a:t>
            </a:r>
          </a:p>
          <a:p>
            <a:r>
              <a:rPr lang="pt-BR" sz="2400" b="1" dirty="0" smtClean="0"/>
              <a:t>O1 Pd 1.976(8) . ? </a:t>
            </a:r>
          </a:p>
          <a:p>
            <a:r>
              <a:rPr lang="pt-BR" sz="2400" dirty="0" smtClean="0"/>
              <a:t>O3 H8 0.86(2) . ? </a:t>
            </a:r>
          </a:p>
          <a:p>
            <a:r>
              <a:rPr lang="pt-BR" sz="2400" b="1" dirty="0" smtClean="0"/>
              <a:t>O5 Pd 2.024(7) . ? </a:t>
            </a:r>
          </a:p>
          <a:p>
            <a:r>
              <a:rPr lang="pt-BR" sz="2400" dirty="0" smtClean="0"/>
              <a:t>...</a:t>
            </a:r>
          </a:p>
          <a:p>
            <a:r>
              <a:rPr lang="pt-BR" sz="2400" dirty="0" smtClean="0"/>
              <a:t>is often confusing </a:t>
            </a:r>
            <a:endParaRPr lang="de-AT" sz="2400" dirty="0" smtClean="0"/>
          </a:p>
        </p:txBody>
      </p:sp>
      <p:sp>
        <p:nvSpPr>
          <p:cNvPr id="3" name="Rechteck 2"/>
          <p:cNvSpPr/>
          <p:nvPr/>
        </p:nvSpPr>
        <p:spPr>
          <a:xfrm>
            <a:off x="290730" y="188640"/>
            <a:ext cx="21210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2400" b="1" dirty="0" smtClean="0"/>
              <a:t>Order </a:t>
            </a:r>
            <a:r>
              <a:rPr lang="de-AT" sz="2400" b="1" dirty="0" err="1" smtClean="0"/>
              <a:t>of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atoms</a:t>
            </a:r>
            <a:endParaRPr lang="de-AT" sz="2400" b="1" dirty="0"/>
          </a:p>
        </p:txBody>
      </p:sp>
      <p:sp>
        <p:nvSpPr>
          <p:cNvPr id="4" name="Rechteck 3"/>
          <p:cNvSpPr/>
          <p:nvPr/>
        </p:nvSpPr>
        <p:spPr>
          <a:xfrm>
            <a:off x="5616624" y="548680"/>
            <a:ext cx="29878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whereas the order</a:t>
            </a:r>
          </a:p>
          <a:p>
            <a:r>
              <a:rPr lang="pt-BR" sz="2400" b="1" dirty="0" smtClean="0"/>
              <a:t>Pd O1 1.976(8) . ? </a:t>
            </a:r>
          </a:p>
          <a:p>
            <a:r>
              <a:rPr lang="pt-BR" sz="2400" b="1" dirty="0" smtClean="0"/>
              <a:t>Pd N2 2.005(11) . ? </a:t>
            </a:r>
          </a:p>
          <a:p>
            <a:r>
              <a:rPr lang="pt-BR" sz="2400" b="1" dirty="0" smtClean="0"/>
              <a:t>Pd O5 2.024(7) . ? </a:t>
            </a:r>
          </a:p>
          <a:p>
            <a:r>
              <a:rPr lang="pt-BR" sz="2400" b="1" dirty="0" smtClean="0"/>
              <a:t>Pd N1 2.0724(9) . ?</a:t>
            </a:r>
          </a:p>
          <a:p>
            <a:r>
              <a:rPr lang="pt-BR" sz="2400" dirty="0" smtClean="0"/>
              <a:t>O1 C1 1.307(14) . ? </a:t>
            </a:r>
          </a:p>
          <a:p>
            <a:r>
              <a:rPr lang="pt-BR" sz="2400" dirty="0" smtClean="0"/>
              <a:t>O2 C1 1.244(14) . ? </a:t>
            </a:r>
          </a:p>
          <a:p>
            <a:r>
              <a:rPr lang="pt-BR" sz="2400" dirty="0" smtClean="0"/>
              <a:t>O3 C5 1.317(7) . ? </a:t>
            </a:r>
          </a:p>
          <a:p>
            <a:r>
              <a:rPr lang="pt-BR" sz="2400" dirty="0" smtClean="0"/>
              <a:t>...</a:t>
            </a:r>
          </a:p>
          <a:p>
            <a:r>
              <a:rPr lang="pt-BR" sz="2400" dirty="0" smtClean="0"/>
              <a:t>is much clearer</a:t>
            </a:r>
            <a:endParaRPr lang="de-AT" sz="2400" dirty="0"/>
          </a:p>
        </p:txBody>
      </p:sp>
      <p:sp>
        <p:nvSpPr>
          <p:cNvPr id="5" name="Textfeld 4"/>
          <p:cNvSpPr txBox="1"/>
          <p:nvPr/>
        </p:nvSpPr>
        <p:spPr>
          <a:xfrm>
            <a:off x="-36512" y="4653136"/>
            <a:ext cx="933582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 smtClean="0"/>
              <a:t>Order of atoms in </a:t>
            </a:r>
            <a:r>
              <a:rPr lang="pt-BR" sz="2400" i="1" dirty="0" smtClean="0"/>
              <a:t>SHELXL</a:t>
            </a:r>
            <a:r>
              <a:rPr lang="pt-BR" sz="2400" dirty="0" smtClean="0"/>
              <a:t> *.ins (</a:t>
            </a:r>
            <a:r>
              <a:rPr lang="pt-BR" sz="2400" i="1" dirty="0" smtClean="0"/>
              <a:t>JANA</a:t>
            </a:r>
            <a:r>
              <a:rPr lang="pt-BR" sz="2400" dirty="0" smtClean="0"/>
              <a:t> *.m50) [or re-refining with </a:t>
            </a:r>
            <a:r>
              <a:rPr lang="pt-BR" sz="2400" i="1" dirty="0" smtClean="0"/>
              <a:t>PLATON</a:t>
            </a:r>
            <a:r>
              <a:rPr lang="pt-BR" sz="2400" dirty="0" smtClean="0"/>
              <a:t>]</a:t>
            </a:r>
          </a:p>
          <a:p>
            <a:pPr algn="ctr"/>
            <a:r>
              <a:rPr lang="pt-BR" sz="2400" dirty="0" smtClean="0"/>
              <a:t>Metal1</a:t>
            </a:r>
          </a:p>
          <a:p>
            <a:pPr algn="ctr"/>
            <a:r>
              <a:rPr lang="pt-BR" sz="2400" dirty="0" smtClean="0"/>
              <a:t>Metal2</a:t>
            </a:r>
          </a:p>
          <a:p>
            <a:pPr algn="ctr"/>
            <a:r>
              <a:rPr lang="pt-BR" sz="2400" dirty="0" smtClean="0"/>
              <a:t>Ligand atom1</a:t>
            </a:r>
          </a:p>
          <a:p>
            <a:pPr algn="ctr"/>
            <a:r>
              <a:rPr lang="pt-BR" sz="2400" dirty="0" smtClean="0"/>
              <a:t>Ligand atom 2</a:t>
            </a:r>
          </a:p>
          <a:p>
            <a:pPr algn="ctr"/>
            <a:r>
              <a:rPr lang="pt-BR" sz="2400" dirty="0" smtClean="0"/>
              <a:t>...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614252"/>
            <a:ext cx="114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7" y="3573016"/>
            <a:ext cx="89843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Gerade Verbindung 10"/>
          <p:cNvCxnSpPr/>
          <p:nvPr/>
        </p:nvCxnSpPr>
        <p:spPr>
          <a:xfrm flipV="1">
            <a:off x="323528" y="4509120"/>
            <a:ext cx="8640960" cy="72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23528" y="332656"/>
            <a:ext cx="1998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b="1" dirty="0" smtClean="0"/>
              <a:t>Crystal </a:t>
            </a:r>
            <a:r>
              <a:rPr lang="de-AT" sz="2400" b="1" dirty="0" err="1" smtClean="0"/>
              <a:t>colour</a:t>
            </a:r>
            <a:r>
              <a:rPr lang="de-AT" sz="2400" b="1" dirty="0" smtClean="0"/>
              <a:t> </a:t>
            </a:r>
            <a:endParaRPr lang="de-AT" sz="24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323528" y="1740872"/>
            <a:ext cx="855747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Check </a:t>
            </a:r>
            <a:r>
              <a:rPr lang="de-AT" sz="2400" dirty="0" err="1" smtClean="0"/>
              <a:t>consistency</a:t>
            </a:r>
            <a:r>
              <a:rPr lang="de-AT" sz="2400" dirty="0" smtClean="0"/>
              <a:t>:</a:t>
            </a:r>
          </a:p>
          <a:p>
            <a:r>
              <a:rPr lang="en-US" sz="2400" dirty="0" smtClean="0"/>
              <a:t>_</a:t>
            </a:r>
            <a:r>
              <a:rPr lang="en-US" sz="2400" dirty="0" err="1" smtClean="0"/>
              <a:t>publ_section_exptl_prep</a:t>
            </a:r>
            <a:endParaRPr lang="en-US" sz="2400" dirty="0" smtClean="0"/>
          </a:p>
          <a:p>
            <a:r>
              <a:rPr lang="en-US" sz="2400" dirty="0" smtClean="0"/>
              <a:t>;</a:t>
            </a:r>
          </a:p>
          <a:p>
            <a:r>
              <a:rPr lang="en-US" sz="2400" dirty="0" smtClean="0"/>
              <a:t>… . Slow evaporation of the filtrate overnight resulted in </a:t>
            </a:r>
          </a:p>
          <a:p>
            <a:r>
              <a:rPr lang="en-US" sz="2400" b="1" dirty="0" smtClean="0"/>
              <a:t>green </a:t>
            </a:r>
            <a:r>
              <a:rPr lang="en-US" sz="2400" b="1" dirty="0" err="1" smtClean="0"/>
              <a:t>cystals</a:t>
            </a:r>
            <a:r>
              <a:rPr lang="en-US" sz="2400" b="1" dirty="0" smtClean="0"/>
              <a:t> </a:t>
            </a:r>
            <a:r>
              <a:rPr lang="en-US" sz="2400" dirty="0" smtClean="0"/>
              <a:t>suitable for X-ray analysis in approximately 70% yield.</a:t>
            </a:r>
          </a:p>
          <a:p>
            <a:r>
              <a:rPr lang="en-US" sz="2400" dirty="0" smtClean="0"/>
              <a:t>;</a:t>
            </a:r>
          </a:p>
          <a:p>
            <a:r>
              <a:rPr lang="en-US" sz="2400" dirty="0" smtClean="0"/>
              <a:t>BUT </a:t>
            </a:r>
          </a:p>
          <a:p>
            <a:r>
              <a:rPr lang="de-AT" sz="2400" dirty="0" smtClean="0"/>
              <a:t>_</a:t>
            </a:r>
            <a:r>
              <a:rPr lang="de-AT" sz="2400" dirty="0" err="1" smtClean="0"/>
              <a:t>exptl_crystal_colour</a:t>
            </a:r>
            <a:r>
              <a:rPr lang="de-AT" sz="2400" dirty="0" smtClean="0"/>
              <a:t>                </a:t>
            </a:r>
            <a:r>
              <a:rPr lang="de-AT" sz="2400" b="1" dirty="0" err="1" smtClean="0"/>
              <a:t>brown</a:t>
            </a:r>
            <a:r>
              <a:rPr lang="de-AT" sz="2400" b="1" dirty="0" smtClean="0"/>
              <a:t> 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323528" y="5559623"/>
            <a:ext cx="68959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err="1" smtClean="0"/>
              <a:t>Ask</a:t>
            </a:r>
            <a:r>
              <a:rPr lang="de-AT" sz="2400" dirty="0" smtClean="0"/>
              <a:t> </a:t>
            </a:r>
            <a:r>
              <a:rPr lang="de-AT" sz="2400" dirty="0" err="1" smtClean="0"/>
              <a:t>authors</a:t>
            </a:r>
            <a:r>
              <a:rPr lang="de-AT" sz="2400" dirty="0" smtClean="0"/>
              <a:t> </a:t>
            </a:r>
            <a:r>
              <a:rPr lang="de-AT" sz="2400" dirty="0" err="1" smtClean="0"/>
              <a:t>when</a:t>
            </a:r>
            <a:r>
              <a:rPr lang="de-AT" sz="2400" dirty="0" smtClean="0"/>
              <a:t> </a:t>
            </a:r>
            <a:r>
              <a:rPr lang="de-AT" sz="2400" dirty="0" err="1" smtClean="0"/>
              <a:t>crystal</a:t>
            </a:r>
            <a:r>
              <a:rPr lang="de-AT" sz="2400" dirty="0" smtClean="0"/>
              <a:t> </a:t>
            </a:r>
            <a:r>
              <a:rPr lang="de-AT" sz="2400" dirty="0" err="1" smtClean="0"/>
              <a:t>colour</a:t>
            </a:r>
            <a:r>
              <a:rPr lang="de-AT" sz="2400" dirty="0" smtClean="0"/>
              <a:t> </a:t>
            </a:r>
            <a:r>
              <a:rPr lang="de-AT" sz="2400" dirty="0" err="1" smtClean="0"/>
              <a:t>seems</a:t>
            </a:r>
            <a:r>
              <a:rPr lang="de-AT" sz="2400" dirty="0" smtClean="0"/>
              <a:t> </a:t>
            </a:r>
            <a:r>
              <a:rPr lang="de-AT" sz="2400" dirty="0" err="1" smtClean="0"/>
              <a:t>to</a:t>
            </a:r>
            <a:r>
              <a:rPr lang="de-AT" sz="2400" dirty="0" smtClean="0"/>
              <a:t> </a:t>
            </a:r>
            <a:r>
              <a:rPr lang="de-AT" sz="2400" dirty="0" err="1" smtClean="0"/>
              <a:t>be</a:t>
            </a:r>
            <a:r>
              <a:rPr lang="de-AT" sz="2400" dirty="0" smtClean="0"/>
              <a:t> ‚</a:t>
            </a:r>
            <a:r>
              <a:rPr lang="de-AT" sz="2400" dirty="0" err="1" smtClean="0"/>
              <a:t>wrong</a:t>
            </a:r>
            <a:r>
              <a:rPr lang="de-AT" sz="2400" dirty="0" smtClean="0"/>
              <a:t>‘ !</a:t>
            </a:r>
          </a:p>
        </p:txBody>
      </p:sp>
      <p:sp>
        <p:nvSpPr>
          <p:cNvPr id="13" name="Textfeld 12"/>
          <p:cNvSpPr txBox="1"/>
          <p:nvPr/>
        </p:nvSpPr>
        <p:spPr>
          <a:xfrm>
            <a:off x="323528" y="764704"/>
            <a:ext cx="8287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err="1" smtClean="0"/>
              <a:t>Provides</a:t>
            </a:r>
            <a:r>
              <a:rPr lang="de-AT" sz="2400" dirty="0" smtClean="0"/>
              <a:t> </a:t>
            </a:r>
            <a:r>
              <a:rPr lang="de-AT" sz="2400" dirty="0" err="1" smtClean="0"/>
              <a:t>useful</a:t>
            </a:r>
            <a:r>
              <a:rPr lang="de-AT" sz="2400" dirty="0" smtClean="0"/>
              <a:t> </a:t>
            </a:r>
            <a:r>
              <a:rPr lang="de-AT" sz="2400" dirty="0" err="1" smtClean="0"/>
              <a:t>information</a:t>
            </a:r>
            <a:r>
              <a:rPr lang="de-AT" sz="2400" dirty="0" smtClean="0"/>
              <a:t>, </a:t>
            </a:r>
            <a:r>
              <a:rPr lang="de-AT" sz="2400" dirty="0" err="1" smtClean="0"/>
              <a:t>although</a:t>
            </a:r>
            <a:r>
              <a:rPr lang="de-AT" sz="2400" dirty="0" smtClean="0"/>
              <a:t> in </a:t>
            </a:r>
            <a:r>
              <a:rPr lang="de-AT" sz="2400" dirty="0" err="1" smtClean="0"/>
              <a:t>some</a:t>
            </a:r>
            <a:r>
              <a:rPr lang="de-AT" sz="2400" dirty="0" smtClean="0"/>
              <a:t> </a:t>
            </a:r>
            <a:r>
              <a:rPr lang="de-AT" sz="2400" dirty="0" err="1" smtClean="0"/>
              <a:t>cases</a:t>
            </a:r>
            <a:r>
              <a:rPr lang="de-AT" sz="2400" dirty="0" smtClean="0"/>
              <a:t> </a:t>
            </a:r>
            <a:r>
              <a:rPr lang="de-AT" sz="2400" dirty="0" err="1" smtClean="0"/>
              <a:t>ambiguous</a:t>
            </a:r>
            <a:r>
              <a:rPr lang="de-AT" sz="2400" dirty="0" smtClean="0"/>
              <a:t>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72006" y="3881056"/>
          <a:ext cx="8964490" cy="3011696"/>
        </p:xfrm>
        <a:graphic>
          <a:graphicData uri="http://schemas.openxmlformats.org/drawingml/2006/table">
            <a:tbl>
              <a:tblPr/>
              <a:tblGrid>
                <a:gridCol w="610347"/>
                <a:gridCol w="521339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  <a:gridCol w="559486"/>
              </a:tblGrid>
              <a:tr h="6568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dirty="0" err="1">
                          <a:latin typeface="Calibri"/>
                          <a:ea typeface="Calibri"/>
                          <a:cs typeface="Times New Roman"/>
                        </a:rPr>
                        <a:t>Ox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>State</a:t>
                      </a: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57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58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59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61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62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63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64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>65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66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67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68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69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70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71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1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+2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Sm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2+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Eu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2+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Tm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2+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07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Yb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2+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1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+3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La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Ce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Pr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0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Pm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0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Sm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E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Eu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Gd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Tb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de-AT" sz="1600" b="1" baseline="30000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Dy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Ho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Er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0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Tm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Yb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Lu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3+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16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>
                          <a:latin typeface="Calibri"/>
                          <a:ea typeface="Calibri"/>
                          <a:cs typeface="Times New Roman"/>
                        </a:rPr>
                        <a:t>+4</a:t>
                      </a: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Ce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4+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Pr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4+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4+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0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Tb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4+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66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de-AT" sz="1600" b="1" dirty="0">
                          <a:latin typeface="Calibri"/>
                          <a:ea typeface="Calibri"/>
                          <a:cs typeface="Times New Roman"/>
                        </a:rPr>
                        <a:t>Dy</a:t>
                      </a:r>
                      <a:r>
                        <a:rPr lang="de-AT" sz="1600" b="1" baseline="30000" dirty="0">
                          <a:latin typeface="Calibri"/>
                          <a:ea typeface="Calibri"/>
                          <a:cs typeface="Times New Roman"/>
                        </a:rPr>
                        <a:t>4+</a:t>
                      </a:r>
                      <a: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  <a:t/>
                      </a:r>
                      <a:br>
                        <a:rPr lang="de-AT" sz="1600" dirty="0">
                          <a:latin typeface="Calibri"/>
                          <a:ea typeface="Calibri"/>
                          <a:cs typeface="Times New Roman"/>
                        </a:rPr>
                      </a:br>
                      <a:r>
                        <a:rPr lang="de-AT" sz="16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de-AT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D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e-AT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1833" marR="21833" marT="10702" marB="1070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117199" y="2132856"/>
            <a:ext cx="83274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 smtClean="0"/>
              <a:t>Ions </a:t>
            </a:r>
            <a:r>
              <a:rPr lang="de-AT" sz="2000" dirty="0" err="1" smtClean="0"/>
              <a:t>with</a:t>
            </a:r>
            <a:r>
              <a:rPr lang="de-AT" sz="2000" dirty="0" smtClean="0"/>
              <a:t> </a:t>
            </a:r>
            <a:r>
              <a:rPr lang="de-AT" sz="2000" dirty="0" err="1" smtClean="0"/>
              <a:t>closed-shell</a:t>
            </a:r>
            <a:r>
              <a:rPr lang="de-AT" sz="2000" dirty="0" smtClean="0"/>
              <a:t> electronic </a:t>
            </a:r>
            <a:r>
              <a:rPr lang="de-AT" sz="2000" dirty="0" err="1" smtClean="0"/>
              <a:t>configuration</a:t>
            </a:r>
            <a:r>
              <a:rPr lang="de-AT" sz="2000" dirty="0" smtClean="0"/>
              <a:t> (</a:t>
            </a:r>
            <a:r>
              <a:rPr lang="de-AT" sz="2000" dirty="0" err="1" smtClean="0"/>
              <a:t>row</a:t>
            </a:r>
            <a:r>
              <a:rPr lang="de-AT" sz="2000" dirty="0" smtClean="0"/>
              <a:t> I; </a:t>
            </a:r>
            <a:r>
              <a:rPr lang="de-AT" sz="2000" dirty="0" err="1" smtClean="0"/>
              <a:t>row</a:t>
            </a:r>
            <a:r>
              <a:rPr lang="de-AT" sz="2000" dirty="0" smtClean="0"/>
              <a:t> II; </a:t>
            </a:r>
            <a:r>
              <a:rPr lang="de-AT" sz="2000" dirty="0" err="1" smtClean="0"/>
              <a:t>Zn</a:t>
            </a:r>
            <a:r>
              <a:rPr lang="de-AT" sz="2000" dirty="0" smtClean="0"/>
              <a:t>, </a:t>
            </a:r>
            <a:r>
              <a:rPr lang="de-AT" sz="2000" dirty="0" err="1" smtClean="0"/>
              <a:t>Cd</a:t>
            </a:r>
            <a:r>
              <a:rPr lang="de-AT" sz="2000" dirty="0" smtClean="0"/>
              <a:t>, </a:t>
            </a:r>
            <a:r>
              <a:rPr lang="de-AT" sz="2000" dirty="0" err="1" smtClean="0"/>
              <a:t>Hg</a:t>
            </a:r>
            <a:r>
              <a:rPr lang="de-AT" sz="2000" dirty="0" smtClean="0"/>
              <a:t>)</a:t>
            </a:r>
          </a:p>
          <a:p>
            <a:r>
              <a:rPr lang="de-AT" sz="2000" dirty="0" err="1" smtClean="0"/>
              <a:t>most</a:t>
            </a:r>
            <a:r>
              <a:rPr lang="de-AT" sz="2000" dirty="0" smtClean="0"/>
              <a:t> </a:t>
            </a:r>
            <a:r>
              <a:rPr lang="de-AT" sz="2000" dirty="0" err="1" smtClean="0"/>
              <a:t>frequently</a:t>
            </a:r>
            <a:r>
              <a:rPr lang="de-AT" sz="2000" dirty="0" smtClean="0"/>
              <a:t> </a:t>
            </a:r>
            <a:r>
              <a:rPr lang="de-AT" sz="2000" dirty="0" err="1" smtClean="0"/>
              <a:t>are</a:t>
            </a:r>
            <a:r>
              <a:rPr lang="de-AT" sz="2000" dirty="0" smtClean="0"/>
              <a:t> </a:t>
            </a:r>
            <a:r>
              <a:rPr lang="de-AT" sz="2000" dirty="0" err="1" smtClean="0"/>
              <a:t>colourless</a:t>
            </a:r>
            <a:r>
              <a:rPr lang="de-AT" sz="2000" dirty="0" smtClean="0"/>
              <a:t>, </a:t>
            </a:r>
            <a:r>
              <a:rPr lang="de-AT" sz="2000" dirty="0" err="1" smtClean="0"/>
              <a:t>except</a:t>
            </a:r>
            <a:r>
              <a:rPr lang="de-AT" sz="2000" dirty="0" smtClean="0"/>
              <a:t> </a:t>
            </a:r>
            <a:r>
              <a:rPr lang="de-AT" sz="2000" dirty="0" err="1" smtClean="0"/>
              <a:t>for</a:t>
            </a:r>
            <a:r>
              <a:rPr lang="de-AT" sz="2000" dirty="0" smtClean="0"/>
              <a:t> </a:t>
            </a:r>
            <a:r>
              <a:rPr lang="de-AT" sz="2000" dirty="0" err="1" smtClean="0"/>
              <a:t>charge-transfer</a:t>
            </a:r>
            <a:r>
              <a:rPr lang="de-AT" sz="2000" dirty="0" smtClean="0"/>
              <a:t> </a:t>
            </a:r>
            <a:r>
              <a:rPr lang="de-AT" sz="2000" dirty="0" err="1" smtClean="0"/>
              <a:t>complexes</a:t>
            </a:r>
            <a:r>
              <a:rPr lang="de-AT" sz="2000" dirty="0" smtClean="0"/>
              <a:t> </a:t>
            </a:r>
            <a:r>
              <a:rPr lang="de-AT" sz="2000" dirty="0" err="1" smtClean="0"/>
              <a:t>or</a:t>
            </a:r>
            <a:r>
              <a:rPr lang="de-AT" sz="2000" dirty="0" smtClean="0"/>
              <a:t> </a:t>
            </a:r>
            <a:r>
              <a:rPr lang="de-AT" sz="2000" dirty="0" err="1" smtClean="0"/>
              <a:t>where</a:t>
            </a:r>
            <a:endParaRPr lang="de-AT" sz="2000" dirty="0" smtClean="0"/>
          </a:p>
          <a:p>
            <a:r>
              <a:rPr lang="de-AT" sz="2000" dirty="0" err="1" smtClean="0"/>
              <a:t>anions</a:t>
            </a:r>
            <a:r>
              <a:rPr lang="de-AT" sz="2000" dirty="0" smtClean="0"/>
              <a:t> </a:t>
            </a:r>
            <a:r>
              <a:rPr lang="de-AT" sz="2000" dirty="0" err="1" smtClean="0"/>
              <a:t>are</a:t>
            </a:r>
            <a:r>
              <a:rPr lang="de-AT" sz="2000" dirty="0" smtClean="0"/>
              <a:t>  </a:t>
            </a:r>
            <a:r>
              <a:rPr lang="de-AT" sz="2000" dirty="0" err="1" smtClean="0"/>
              <a:t>coloured</a:t>
            </a:r>
            <a:r>
              <a:rPr lang="de-AT" sz="2000" dirty="0" smtClean="0"/>
              <a:t>, </a:t>
            </a:r>
            <a:r>
              <a:rPr lang="de-AT" sz="2000" i="1" dirty="0" smtClean="0"/>
              <a:t>e.g.</a:t>
            </a:r>
            <a:r>
              <a:rPr lang="de-AT" sz="2000" dirty="0" smtClean="0"/>
              <a:t> </a:t>
            </a:r>
            <a:r>
              <a:rPr lang="de-AT" sz="2000" dirty="0" err="1" smtClean="0"/>
              <a:t>for</a:t>
            </a:r>
            <a:r>
              <a:rPr lang="de-AT" sz="2000" dirty="0" smtClean="0"/>
              <a:t> </a:t>
            </a:r>
            <a:r>
              <a:rPr lang="de-AT" sz="2000" dirty="0" err="1" smtClean="0"/>
              <a:t>chromates</a:t>
            </a:r>
            <a:r>
              <a:rPr lang="de-AT" sz="2000" dirty="0" smtClean="0"/>
              <a:t>(VI)</a:t>
            </a:r>
            <a:endParaRPr lang="de-AT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117199" y="1424970"/>
            <a:ext cx="90442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 err="1" smtClean="0"/>
              <a:t>Some</a:t>
            </a:r>
            <a:r>
              <a:rPr lang="de-AT" sz="2000" dirty="0" smtClean="0"/>
              <a:t> </a:t>
            </a:r>
            <a:r>
              <a:rPr lang="de-AT" sz="2000" dirty="0" err="1" smtClean="0"/>
              <a:t>first</a:t>
            </a:r>
            <a:r>
              <a:rPr lang="de-AT" sz="2000" dirty="0" smtClean="0"/>
              <a:t> </a:t>
            </a:r>
            <a:r>
              <a:rPr lang="de-AT" sz="2000" dirty="0" err="1" smtClean="0"/>
              <a:t>row</a:t>
            </a:r>
            <a:r>
              <a:rPr lang="de-AT" sz="2000" dirty="0" smtClean="0"/>
              <a:t> </a:t>
            </a:r>
            <a:r>
              <a:rPr lang="de-AT" sz="2000" dirty="0" err="1" smtClean="0"/>
              <a:t>transition</a:t>
            </a:r>
            <a:r>
              <a:rPr lang="de-AT" sz="2000" dirty="0" smtClean="0"/>
              <a:t> </a:t>
            </a:r>
            <a:r>
              <a:rPr lang="de-AT" sz="2000" dirty="0" err="1" smtClean="0"/>
              <a:t>metal</a:t>
            </a:r>
            <a:r>
              <a:rPr lang="de-AT" sz="2000" dirty="0" smtClean="0"/>
              <a:t> </a:t>
            </a:r>
            <a:r>
              <a:rPr lang="de-AT" sz="2000" dirty="0" err="1" smtClean="0"/>
              <a:t>ions</a:t>
            </a:r>
            <a:r>
              <a:rPr lang="de-AT" sz="2000" dirty="0" smtClean="0"/>
              <a:t> </a:t>
            </a:r>
            <a:r>
              <a:rPr lang="de-AT" sz="2000" dirty="0" err="1" smtClean="0"/>
              <a:t>are</a:t>
            </a:r>
            <a:r>
              <a:rPr lang="de-AT" sz="2000" dirty="0" smtClean="0"/>
              <a:t> ‚</a:t>
            </a:r>
            <a:r>
              <a:rPr lang="de-AT" sz="2000" dirty="0" err="1" smtClean="0"/>
              <a:t>chameleons</a:t>
            </a:r>
            <a:r>
              <a:rPr lang="de-AT" sz="2000" dirty="0" smtClean="0"/>
              <a:t>‘ . </a:t>
            </a:r>
            <a:r>
              <a:rPr lang="de-AT" sz="2000" dirty="0" err="1" smtClean="0"/>
              <a:t>They</a:t>
            </a:r>
            <a:r>
              <a:rPr lang="de-AT" sz="2000" dirty="0" smtClean="0"/>
              <a:t> </a:t>
            </a:r>
            <a:r>
              <a:rPr lang="de-AT" sz="2000" dirty="0" err="1" smtClean="0"/>
              <a:t>can</a:t>
            </a:r>
            <a:r>
              <a:rPr lang="de-AT" sz="2000" dirty="0" smtClean="0"/>
              <a:t> </a:t>
            </a:r>
            <a:r>
              <a:rPr lang="de-AT" sz="2000" dirty="0" err="1" smtClean="0"/>
              <a:t>adopt</a:t>
            </a:r>
            <a:r>
              <a:rPr lang="de-AT" sz="2000" dirty="0" smtClean="0"/>
              <a:t> </a:t>
            </a:r>
            <a:r>
              <a:rPr lang="de-AT" sz="2000" dirty="0" err="1" smtClean="0"/>
              <a:t>colours</a:t>
            </a:r>
            <a:r>
              <a:rPr lang="de-AT" sz="2000" dirty="0" smtClean="0"/>
              <a:t> in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</a:p>
          <a:p>
            <a:r>
              <a:rPr lang="de-AT" sz="2000" dirty="0" err="1" smtClean="0"/>
              <a:t>entire</a:t>
            </a:r>
            <a:r>
              <a:rPr lang="de-AT" sz="2000" dirty="0" smtClean="0"/>
              <a:t> </a:t>
            </a:r>
            <a:r>
              <a:rPr lang="de-AT" sz="2000" dirty="0" err="1" smtClean="0"/>
              <a:t>spectral</a:t>
            </a:r>
            <a:r>
              <a:rPr lang="de-AT" sz="2000" dirty="0" smtClean="0"/>
              <a:t> </a:t>
            </a:r>
            <a:r>
              <a:rPr lang="de-AT" sz="2000" dirty="0" err="1" smtClean="0"/>
              <a:t>range</a:t>
            </a:r>
            <a:r>
              <a:rPr lang="de-AT" sz="2000" dirty="0" smtClean="0"/>
              <a:t>, </a:t>
            </a:r>
            <a:r>
              <a:rPr lang="de-AT" sz="2000" dirty="0" err="1" smtClean="0"/>
              <a:t>depending</a:t>
            </a:r>
            <a:r>
              <a:rPr lang="de-AT" sz="2000" dirty="0" smtClean="0"/>
              <a:t> on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  <a:r>
              <a:rPr lang="de-AT" sz="2000" dirty="0" err="1" smtClean="0"/>
              <a:t>ligand</a:t>
            </a:r>
            <a:r>
              <a:rPr lang="de-AT" sz="2000" dirty="0" smtClean="0"/>
              <a:t> , </a:t>
            </a:r>
            <a:r>
              <a:rPr lang="de-AT" sz="2000" i="1" dirty="0" smtClean="0"/>
              <a:t>e.g.</a:t>
            </a:r>
            <a:r>
              <a:rPr lang="de-AT" sz="2000" dirty="0" smtClean="0"/>
              <a:t> </a:t>
            </a:r>
            <a:r>
              <a:rPr lang="de-AT" sz="2000" dirty="0" err="1" smtClean="0"/>
              <a:t>Cu</a:t>
            </a:r>
            <a:r>
              <a:rPr lang="de-AT" sz="2000" dirty="0" smtClean="0"/>
              <a:t>(II), </a:t>
            </a:r>
            <a:r>
              <a:rPr lang="de-AT" sz="2000" dirty="0" err="1" smtClean="0"/>
              <a:t>Ni</a:t>
            </a:r>
            <a:r>
              <a:rPr lang="de-AT" sz="2000" dirty="0" smtClean="0"/>
              <a:t>(II). 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17199" y="87015"/>
            <a:ext cx="19987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b="1" dirty="0" smtClean="0"/>
              <a:t>Crystal </a:t>
            </a:r>
            <a:r>
              <a:rPr lang="de-AT" sz="2400" b="1" dirty="0" err="1" smtClean="0"/>
              <a:t>colour</a:t>
            </a:r>
            <a:r>
              <a:rPr lang="de-AT" sz="2400" b="1" dirty="0" smtClean="0"/>
              <a:t> </a:t>
            </a:r>
            <a:endParaRPr lang="de-AT" sz="2400" b="1" dirty="0"/>
          </a:p>
        </p:txBody>
      </p:sp>
      <p:sp>
        <p:nvSpPr>
          <p:cNvPr id="9" name="Textfeld 8"/>
          <p:cNvSpPr txBox="1"/>
          <p:nvPr/>
        </p:nvSpPr>
        <p:spPr>
          <a:xfrm>
            <a:off x="117199" y="3225170"/>
            <a:ext cx="91353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 smtClean="0"/>
              <a:t>Rare </a:t>
            </a:r>
            <a:r>
              <a:rPr lang="de-AT" sz="2000" dirty="0" err="1" smtClean="0"/>
              <a:t>earth</a:t>
            </a:r>
            <a:r>
              <a:rPr lang="de-AT" sz="2000" dirty="0" smtClean="0"/>
              <a:t> </a:t>
            </a:r>
            <a:r>
              <a:rPr lang="de-AT" sz="2000" dirty="0" err="1" smtClean="0"/>
              <a:t>ions</a:t>
            </a:r>
            <a:r>
              <a:rPr lang="de-AT" sz="2000" dirty="0" smtClean="0"/>
              <a:t> </a:t>
            </a:r>
            <a:r>
              <a:rPr lang="de-AT" sz="2000" dirty="0" err="1" smtClean="0"/>
              <a:t>are</a:t>
            </a:r>
            <a:r>
              <a:rPr lang="de-AT" sz="2000" dirty="0" smtClean="0"/>
              <a:t> </a:t>
            </a:r>
            <a:r>
              <a:rPr lang="de-AT" sz="2000" dirty="0" err="1" smtClean="0"/>
              <a:t>difficult</a:t>
            </a:r>
            <a:r>
              <a:rPr lang="de-AT" sz="2000" dirty="0" smtClean="0"/>
              <a:t> </a:t>
            </a:r>
            <a:r>
              <a:rPr lang="de-AT" sz="2000" dirty="0" err="1" smtClean="0"/>
              <a:t>to</a:t>
            </a:r>
            <a:r>
              <a:rPr lang="de-AT" sz="2000" dirty="0" smtClean="0"/>
              <a:t> </a:t>
            </a:r>
            <a:r>
              <a:rPr lang="de-AT" sz="2000" dirty="0" err="1" smtClean="0"/>
              <a:t>classify</a:t>
            </a:r>
            <a:r>
              <a:rPr lang="de-AT" sz="2000" dirty="0" smtClean="0"/>
              <a:t> in </a:t>
            </a:r>
            <a:r>
              <a:rPr lang="de-AT" sz="2000" dirty="0" err="1" smtClean="0"/>
              <a:t>terms</a:t>
            </a:r>
            <a:r>
              <a:rPr lang="de-AT" sz="2000" dirty="0" smtClean="0"/>
              <a:t> </a:t>
            </a:r>
            <a:r>
              <a:rPr lang="de-AT" sz="2000" dirty="0" err="1" smtClean="0"/>
              <a:t>of</a:t>
            </a:r>
            <a:r>
              <a:rPr lang="de-AT" sz="2000" dirty="0" smtClean="0"/>
              <a:t> </a:t>
            </a:r>
            <a:r>
              <a:rPr lang="de-AT" sz="2000" dirty="0" err="1" smtClean="0"/>
              <a:t>colour</a:t>
            </a:r>
            <a:r>
              <a:rPr lang="de-AT" sz="2000" dirty="0" smtClean="0"/>
              <a:t>. </a:t>
            </a:r>
            <a:r>
              <a:rPr lang="de-AT" sz="2000" dirty="0" err="1" smtClean="0"/>
              <a:t>Here</a:t>
            </a:r>
            <a:r>
              <a:rPr lang="de-AT" sz="2000" dirty="0" smtClean="0"/>
              <a:t> </a:t>
            </a:r>
            <a:r>
              <a:rPr lang="de-AT" sz="2000" dirty="0" err="1" smtClean="0"/>
              <a:t>are</a:t>
            </a:r>
            <a:r>
              <a:rPr lang="de-AT" sz="2000" dirty="0" smtClean="0"/>
              <a:t>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  <a:r>
              <a:rPr lang="de-AT" sz="2000" dirty="0" err="1" smtClean="0"/>
              <a:t>most</a:t>
            </a:r>
            <a:r>
              <a:rPr lang="de-AT" sz="2000" dirty="0" smtClean="0"/>
              <a:t> </a:t>
            </a:r>
            <a:r>
              <a:rPr lang="de-AT" sz="2000" dirty="0" err="1" smtClean="0"/>
              <a:t>frequently</a:t>
            </a:r>
            <a:endParaRPr lang="de-AT" sz="2000" dirty="0" smtClean="0"/>
          </a:p>
          <a:p>
            <a:r>
              <a:rPr lang="de-AT" sz="2000" dirty="0" err="1" smtClean="0"/>
              <a:t>observed</a:t>
            </a:r>
            <a:r>
              <a:rPr lang="de-AT" sz="2000" dirty="0" smtClean="0"/>
              <a:t> </a:t>
            </a:r>
            <a:r>
              <a:rPr lang="de-AT" sz="2000" dirty="0" err="1" smtClean="0"/>
              <a:t>colours</a:t>
            </a:r>
            <a:r>
              <a:rPr lang="de-AT" sz="2000" dirty="0" smtClean="0"/>
              <a:t>:</a:t>
            </a:r>
            <a:endParaRPr lang="de-AT" sz="2000" dirty="0"/>
          </a:p>
        </p:txBody>
      </p:sp>
      <p:sp>
        <p:nvSpPr>
          <p:cNvPr id="7" name="Textfeld 6"/>
          <p:cNvSpPr txBox="1"/>
          <p:nvPr/>
        </p:nvSpPr>
        <p:spPr>
          <a:xfrm>
            <a:off x="117199" y="548680"/>
            <a:ext cx="79940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err="1" smtClean="0"/>
              <a:t>Colour</a:t>
            </a:r>
            <a:r>
              <a:rPr lang="de-AT" sz="2400" dirty="0" smtClean="0"/>
              <a:t> </a:t>
            </a:r>
            <a:r>
              <a:rPr lang="de-AT" sz="2400" dirty="0" err="1" smtClean="0"/>
              <a:t>may</a:t>
            </a:r>
            <a:r>
              <a:rPr lang="de-AT" sz="2400" dirty="0" smtClean="0"/>
              <a:t> </a:t>
            </a:r>
            <a:r>
              <a:rPr lang="de-AT" sz="2400" dirty="0" err="1" smtClean="0"/>
              <a:t>serve</a:t>
            </a:r>
            <a:r>
              <a:rPr lang="de-AT" sz="2400" dirty="0" smtClean="0"/>
              <a:t> </a:t>
            </a:r>
            <a:r>
              <a:rPr lang="de-AT" sz="2400" dirty="0" err="1" smtClean="0"/>
              <a:t>as</a:t>
            </a:r>
            <a:r>
              <a:rPr lang="de-AT" sz="2400" dirty="0" smtClean="0"/>
              <a:t> a </a:t>
            </a:r>
            <a:r>
              <a:rPr lang="de-AT" sz="2400" dirty="0" err="1" smtClean="0"/>
              <a:t>warning</a:t>
            </a:r>
            <a:r>
              <a:rPr lang="de-AT" sz="2400" dirty="0" smtClean="0"/>
              <a:t> </a:t>
            </a:r>
            <a:r>
              <a:rPr lang="de-AT" sz="2400" dirty="0" err="1" smtClean="0"/>
              <a:t>sign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an </a:t>
            </a:r>
            <a:r>
              <a:rPr lang="de-AT" sz="2400" dirty="0" err="1" smtClean="0"/>
              <a:t>incorrect</a:t>
            </a:r>
            <a:r>
              <a:rPr lang="de-AT" sz="2400" dirty="0" smtClean="0"/>
              <a:t> </a:t>
            </a:r>
            <a:r>
              <a:rPr lang="de-AT" sz="2400" dirty="0" err="1" smtClean="0"/>
              <a:t>metal</a:t>
            </a:r>
            <a:r>
              <a:rPr lang="de-AT" sz="2400" dirty="0" smtClean="0"/>
              <a:t>, e.g. </a:t>
            </a:r>
          </a:p>
          <a:p>
            <a:r>
              <a:rPr lang="de-AT" sz="2400" dirty="0" smtClean="0"/>
              <a:t>‚</a:t>
            </a:r>
            <a:r>
              <a:rPr lang="de-AT" sz="2400" dirty="0" err="1" smtClean="0"/>
              <a:t>coloured</a:t>
            </a:r>
            <a:r>
              <a:rPr lang="de-AT" sz="2400" dirty="0" smtClean="0"/>
              <a:t>‘ </a:t>
            </a:r>
            <a:r>
              <a:rPr lang="de-AT" sz="2400" dirty="0" err="1" smtClean="0"/>
              <a:t>Zn-compounds</a:t>
            </a:r>
            <a:r>
              <a:rPr lang="de-AT" sz="2400" dirty="0" smtClean="0"/>
              <a:t>; </a:t>
            </a:r>
            <a:r>
              <a:rPr lang="de-AT" sz="2400" dirty="0" err="1" smtClean="0"/>
              <a:t>colourless</a:t>
            </a:r>
            <a:r>
              <a:rPr lang="de-AT" sz="2400" dirty="0" smtClean="0"/>
              <a:t> </a:t>
            </a:r>
            <a:r>
              <a:rPr lang="de-AT" sz="2400" dirty="0" err="1" smtClean="0"/>
              <a:t>Cu</a:t>
            </a:r>
            <a:r>
              <a:rPr lang="de-AT" sz="2400" dirty="0" smtClean="0"/>
              <a:t>(II)-</a:t>
            </a:r>
            <a:r>
              <a:rPr lang="de-AT" sz="2400" dirty="0" err="1" smtClean="0"/>
              <a:t>compounds</a:t>
            </a:r>
            <a:r>
              <a:rPr lang="de-AT" sz="2400" dirty="0" smtClean="0"/>
              <a:t>, </a:t>
            </a:r>
            <a:r>
              <a:rPr lang="de-AT" sz="2400" i="1" dirty="0" smtClean="0"/>
              <a:t>etc</a:t>
            </a:r>
            <a:r>
              <a:rPr lang="de-AT" sz="2400" dirty="0" smtClean="0"/>
              <a:t>.</a:t>
            </a:r>
            <a:endParaRPr lang="de-A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547664" y="2132856"/>
            <a:ext cx="4937692" cy="2952328"/>
          </a:xfrm>
          <a:prstGeom prst="rect">
            <a:avLst/>
          </a:prstGeom>
          <a:noFill/>
          <a:ln/>
        </p:spPr>
      </p:pic>
      <p:sp>
        <p:nvSpPr>
          <p:cNvPr id="4" name="Rechteck 3"/>
          <p:cNvSpPr/>
          <p:nvPr/>
        </p:nvSpPr>
        <p:spPr>
          <a:xfrm>
            <a:off x="290730" y="188640"/>
            <a:ext cx="24571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2400" b="1" dirty="0" smtClean="0"/>
              <a:t>Rare </a:t>
            </a:r>
            <a:r>
              <a:rPr lang="de-AT" sz="2400" b="1" dirty="0" err="1" smtClean="0"/>
              <a:t>earth</a:t>
            </a:r>
            <a:r>
              <a:rPr lang="de-AT" sz="2400" b="1" dirty="0" smtClean="0"/>
              <a:t> </a:t>
            </a:r>
            <a:r>
              <a:rPr lang="de-AT" sz="2400" b="1" dirty="0" err="1" smtClean="0"/>
              <a:t>metals</a:t>
            </a:r>
            <a:endParaRPr lang="de-AT" sz="24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304093" y="685145"/>
            <a:ext cx="828547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 err="1" smtClean="0"/>
              <a:t>Often</a:t>
            </a:r>
            <a:r>
              <a:rPr lang="de-AT" sz="2000" dirty="0" smtClean="0"/>
              <a:t> </a:t>
            </a:r>
            <a:r>
              <a:rPr lang="de-AT" sz="2000" dirty="0" err="1" smtClean="0"/>
              <a:t>reported</a:t>
            </a:r>
            <a:r>
              <a:rPr lang="de-AT" sz="2000" dirty="0" smtClean="0"/>
              <a:t> in form </a:t>
            </a:r>
            <a:r>
              <a:rPr lang="de-AT" sz="2000" dirty="0" err="1" smtClean="0"/>
              <a:t>of</a:t>
            </a:r>
            <a:r>
              <a:rPr lang="de-AT" sz="2000" dirty="0" smtClean="0"/>
              <a:t> </a:t>
            </a:r>
            <a:r>
              <a:rPr lang="de-AT" sz="2000" b="1" dirty="0" err="1" smtClean="0"/>
              <a:t>isotypic</a:t>
            </a:r>
            <a:r>
              <a:rPr lang="de-AT" sz="2000" b="1" dirty="0" smtClean="0"/>
              <a:t> </a:t>
            </a:r>
            <a:r>
              <a:rPr lang="de-AT" sz="2000" b="1" dirty="0" err="1" smtClean="0"/>
              <a:t>series</a:t>
            </a:r>
            <a:endParaRPr lang="de-AT" sz="2000" b="1" dirty="0" smtClean="0"/>
          </a:p>
          <a:p>
            <a:r>
              <a:rPr lang="de-AT" sz="2000" dirty="0" smtClean="0"/>
              <a:t>Correctness </a:t>
            </a:r>
            <a:r>
              <a:rPr lang="de-AT" sz="2000" dirty="0" err="1" smtClean="0"/>
              <a:t>of</a:t>
            </a:r>
            <a:r>
              <a:rPr lang="de-AT" sz="2000" dirty="0" smtClean="0"/>
              <a:t>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  <a:r>
              <a:rPr lang="de-AT" sz="2000" dirty="0" err="1" smtClean="0"/>
              <a:t>metal</a:t>
            </a:r>
            <a:r>
              <a:rPr lang="de-AT" sz="2000" dirty="0" smtClean="0"/>
              <a:t> </a:t>
            </a:r>
            <a:r>
              <a:rPr lang="de-AT" sz="2000" dirty="0" err="1" smtClean="0"/>
              <a:t>is</a:t>
            </a:r>
            <a:r>
              <a:rPr lang="de-AT" sz="2000" dirty="0" smtClean="0"/>
              <a:t> </a:t>
            </a:r>
            <a:r>
              <a:rPr lang="de-AT" sz="2000" dirty="0" err="1" smtClean="0"/>
              <a:t>difficult</a:t>
            </a:r>
            <a:r>
              <a:rPr lang="de-AT" sz="2000" dirty="0" smtClean="0"/>
              <a:t> </a:t>
            </a:r>
            <a:r>
              <a:rPr lang="de-AT" sz="2000" dirty="0" err="1" smtClean="0"/>
              <a:t>to</a:t>
            </a:r>
            <a:r>
              <a:rPr lang="de-AT" sz="2000" dirty="0" smtClean="0"/>
              <a:t> check (</a:t>
            </a:r>
            <a:r>
              <a:rPr lang="de-AT" sz="2000" dirty="0" err="1" smtClean="0"/>
              <a:t>refinement</a:t>
            </a:r>
            <a:r>
              <a:rPr lang="de-AT" sz="2000" dirty="0" smtClean="0"/>
              <a:t> </a:t>
            </a:r>
            <a:r>
              <a:rPr lang="de-AT" sz="2000" dirty="0" err="1" smtClean="0"/>
              <a:t>of</a:t>
            </a:r>
            <a:r>
              <a:rPr lang="de-AT" sz="2000" dirty="0" smtClean="0"/>
              <a:t> </a:t>
            </a:r>
            <a:r>
              <a:rPr lang="de-AT" sz="2000" dirty="0" err="1" smtClean="0"/>
              <a:t>s.o.f</a:t>
            </a:r>
            <a:r>
              <a:rPr lang="de-AT" sz="2000" dirty="0" smtClean="0"/>
              <a:t>. </a:t>
            </a:r>
            <a:r>
              <a:rPr lang="de-AT" sz="2000" dirty="0" err="1" smtClean="0"/>
              <a:t>ambiguous</a:t>
            </a:r>
            <a:r>
              <a:rPr lang="de-AT" sz="2000" dirty="0" smtClean="0"/>
              <a:t>)</a:t>
            </a:r>
          </a:p>
          <a:p>
            <a:r>
              <a:rPr lang="de-AT" sz="2000" dirty="0" err="1" smtClean="0"/>
              <a:t>Use</a:t>
            </a:r>
            <a:r>
              <a:rPr lang="de-AT" sz="2000" dirty="0" smtClean="0"/>
              <a:t>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  <a:r>
              <a:rPr lang="en-US" sz="2000" b="1" dirty="0" smtClean="0">
                <a:hlinkClick r:id="rId3"/>
              </a:rPr>
              <a:t>Check for similar reduced cells</a:t>
            </a:r>
            <a:r>
              <a:rPr lang="en-US" sz="2000" b="1" dirty="0" smtClean="0"/>
              <a:t> </a:t>
            </a:r>
            <a:r>
              <a:rPr lang="en-US" sz="2000" dirty="0" smtClean="0"/>
              <a:t>option provided at your homepage to </a:t>
            </a:r>
          </a:p>
          <a:p>
            <a:r>
              <a:rPr lang="en-US" sz="2000" dirty="0" smtClean="0"/>
              <a:t>search for </a:t>
            </a:r>
            <a:r>
              <a:rPr lang="en-US" sz="2000" dirty="0" err="1" smtClean="0"/>
              <a:t>isotypic</a:t>
            </a:r>
            <a:r>
              <a:rPr lang="en-US" sz="2000" dirty="0" smtClean="0"/>
              <a:t> structures and consider the lanthanide contraction:</a:t>
            </a:r>
            <a:endParaRPr lang="de-AT" sz="2000" dirty="0"/>
          </a:p>
        </p:txBody>
      </p:sp>
      <p:sp>
        <p:nvSpPr>
          <p:cNvPr id="6" name="Textfeld 5"/>
          <p:cNvSpPr txBox="1"/>
          <p:nvPr/>
        </p:nvSpPr>
        <p:spPr>
          <a:xfrm>
            <a:off x="190031" y="5445224"/>
            <a:ext cx="859600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000" dirty="0" smtClean="0"/>
              <a:t>Deviation </a:t>
            </a:r>
            <a:r>
              <a:rPr lang="de-AT" sz="2000" dirty="0" err="1" smtClean="0"/>
              <a:t>of</a:t>
            </a:r>
            <a:r>
              <a:rPr lang="de-AT" sz="2000" dirty="0" smtClean="0"/>
              <a:t>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  <a:r>
              <a:rPr lang="de-AT" sz="2000" dirty="0" err="1" smtClean="0"/>
              <a:t>expected</a:t>
            </a:r>
            <a:r>
              <a:rPr lang="de-AT" sz="2000" dirty="0" smtClean="0"/>
              <a:t> </a:t>
            </a:r>
            <a:r>
              <a:rPr lang="de-AT" sz="2000" dirty="0" err="1" smtClean="0"/>
              <a:t>decrease</a:t>
            </a:r>
            <a:r>
              <a:rPr lang="de-AT" sz="2000" dirty="0" smtClean="0"/>
              <a:t> </a:t>
            </a:r>
            <a:r>
              <a:rPr lang="de-AT" sz="2000" dirty="0" err="1" smtClean="0"/>
              <a:t>of</a:t>
            </a:r>
            <a:r>
              <a:rPr lang="de-AT" sz="2000" dirty="0" smtClean="0"/>
              <a:t>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  <a:r>
              <a:rPr lang="de-AT" sz="2000" dirty="0" err="1" smtClean="0"/>
              <a:t>unit</a:t>
            </a:r>
            <a:r>
              <a:rPr lang="de-AT" sz="2000" dirty="0" smtClean="0"/>
              <a:t> </a:t>
            </a:r>
            <a:r>
              <a:rPr lang="de-AT" sz="2000" dirty="0" err="1" smtClean="0"/>
              <a:t>cell</a:t>
            </a:r>
            <a:r>
              <a:rPr lang="de-AT" sz="2000" dirty="0" smtClean="0"/>
              <a:t> </a:t>
            </a:r>
            <a:r>
              <a:rPr lang="de-AT" sz="2000" dirty="0" err="1" smtClean="0"/>
              <a:t>volume</a:t>
            </a:r>
            <a:r>
              <a:rPr lang="de-AT" sz="2000" dirty="0" smtClean="0"/>
              <a:t> </a:t>
            </a:r>
            <a:r>
              <a:rPr lang="de-AT" sz="2000" dirty="0" err="1" smtClean="0"/>
              <a:t>with</a:t>
            </a:r>
            <a:r>
              <a:rPr lang="de-AT" sz="2000" dirty="0" smtClean="0"/>
              <a:t> </a:t>
            </a:r>
            <a:r>
              <a:rPr lang="de-AT" sz="2000" dirty="0" err="1" smtClean="0"/>
              <a:t>increasing</a:t>
            </a:r>
            <a:r>
              <a:rPr lang="de-AT" sz="2000" dirty="0" smtClean="0"/>
              <a:t> </a:t>
            </a:r>
            <a:r>
              <a:rPr lang="de-AT" sz="2000" dirty="0" err="1" smtClean="0"/>
              <a:t>atom</a:t>
            </a:r>
            <a:r>
              <a:rPr lang="de-AT" sz="2000" dirty="0" smtClean="0"/>
              <a:t> </a:t>
            </a:r>
          </a:p>
          <a:p>
            <a:r>
              <a:rPr lang="de-AT" sz="2000" dirty="0" err="1" smtClean="0"/>
              <a:t>number</a:t>
            </a:r>
            <a:r>
              <a:rPr lang="de-AT" sz="2000" dirty="0" smtClean="0"/>
              <a:t> </a:t>
            </a:r>
            <a:r>
              <a:rPr lang="de-AT" sz="2000" dirty="0" err="1" smtClean="0"/>
              <a:t>is</a:t>
            </a:r>
            <a:r>
              <a:rPr lang="de-AT" sz="2000" dirty="0" smtClean="0"/>
              <a:t> a </a:t>
            </a:r>
            <a:r>
              <a:rPr lang="de-AT" sz="2000" dirty="0" err="1" smtClean="0"/>
              <a:t>clear</a:t>
            </a:r>
            <a:r>
              <a:rPr lang="de-AT" sz="2000" dirty="0" smtClean="0"/>
              <a:t> </a:t>
            </a:r>
            <a:r>
              <a:rPr lang="de-AT" sz="2000" dirty="0" err="1" smtClean="0"/>
              <a:t>warning</a:t>
            </a:r>
            <a:r>
              <a:rPr lang="de-AT" sz="2000" dirty="0" smtClean="0"/>
              <a:t> </a:t>
            </a:r>
            <a:r>
              <a:rPr lang="de-AT" sz="2000" dirty="0" err="1" smtClean="0"/>
              <a:t>sign</a:t>
            </a:r>
            <a:r>
              <a:rPr lang="de-AT" sz="2000" dirty="0" smtClean="0"/>
              <a:t>!</a:t>
            </a:r>
          </a:p>
          <a:p>
            <a:endParaRPr lang="de-AT" sz="2000" dirty="0" smtClean="0"/>
          </a:p>
          <a:p>
            <a:r>
              <a:rPr lang="de-AT" sz="2000" dirty="0" smtClean="0"/>
              <a:t>In such </a:t>
            </a:r>
            <a:r>
              <a:rPr lang="de-AT" sz="2000" dirty="0" err="1" smtClean="0"/>
              <a:t>cases</a:t>
            </a:r>
            <a:r>
              <a:rPr lang="de-AT" sz="2000" dirty="0" smtClean="0"/>
              <a:t> check </a:t>
            </a:r>
            <a:r>
              <a:rPr lang="de-AT" sz="2000" dirty="0" err="1" smtClean="0"/>
              <a:t>the</a:t>
            </a:r>
            <a:r>
              <a:rPr lang="de-AT" sz="2000" dirty="0" smtClean="0"/>
              <a:t> </a:t>
            </a:r>
            <a:r>
              <a:rPr lang="de-AT" sz="2000" dirty="0" err="1" smtClean="0"/>
              <a:t>deposited</a:t>
            </a:r>
            <a:r>
              <a:rPr lang="de-AT" sz="2000" dirty="0" smtClean="0"/>
              <a:t> </a:t>
            </a:r>
            <a:r>
              <a:rPr lang="de-AT" sz="2000" dirty="0" err="1" smtClean="0"/>
              <a:t>structure</a:t>
            </a:r>
            <a:r>
              <a:rPr lang="de-AT" sz="2000" dirty="0" smtClean="0"/>
              <a:t> </a:t>
            </a:r>
            <a:r>
              <a:rPr lang="de-AT" sz="2000" dirty="0" err="1" smtClean="0"/>
              <a:t>factors</a:t>
            </a:r>
            <a:r>
              <a:rPr lang="de-AT" sz="2000" dirty="0" smtClean="0"/>
              <a:t> </a:t>
            </a:r>
            <a:r>
              <a:rPr lang="de-AT" sz="2000" dirty="0" err="1" smtClean="0"/>
              <a:t>for</a:t>
            </a:r>
            <a:r>
              <a:rPr lang="de-AT" sz="2000" dirty="0" smtClean="0"/>
              <a:t> </a:t>
            </a:r>
            <a:r>
              <a:rPr lang="de-AT" sz="2000" dirty="0" err="1" smtClean="0"/>
              <a:t>similarity</a:t>
            </a:r>
            <a:r>
              <a:rPr lang="de-AT" sz="2000" dirty="0" smtClean="0"/>
              <a:t> </a:t>
            </a:r>
            <a:r>
              <a:rPr lang="de-AT" sz="2000" dirty="0" err="1" smtClean="0"/>
              <a:t>with</a:t>
            </a:r>
            <a:r>
              <a:rPr lang="de-AT" sz="2000" dirty="0" smtClean="0"/>
              <a:t> </a:t>
            </a:r>
            <a:r>
              <a:rPr lang="de-AT" sz="2000" i="1" dirty="0" smtClean="0"/>
              <a:t>PLATON </a:t>
            </a:r>
            <a:endParaRPr lang="de-AT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260648"/>
            <a:ext cx="4529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err="1" smtClean="0"/>
              <a:t>Conclusion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and</a:t>
            </a:r>
            <a:r>
              <a:rPr lang="de-DE" sz="2400" b="1" dirty="0" smtClean="0"/>
              <a:t> </a:t>
            </a:r>
            <a:r>
              <a:rPr lang="de-DE" sz="2400" b="1" dirty="0" err="1" smtClean="0"/>
              <a:t>Recommendation</a:t>
            </a:r>
            <a:r>
              <a:rPr lang="de-DE" sz="2400" b="1" dirty="0" smtClean="0"/>
              <a:t> </a:t>
            </a:r>
            <a:endParaRPr lang="de-DE" sz="2400" b="1" dirty="0"/>
          </a:p>
        </p:txBody>
      </p:sp>
      <p:sp>
        <p:nvSpPr>
          <p:cNvPr id="3" name="Textfeld 2"/>
          <p:cNvSpPr txBox="1"/>
          <p:nvPr/>
        </p:nvSpPr>
        <p:spPr>
          <a:xfrm>
            <a:off x="395536" y="980728"/>
            <a:ext cx="81507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For</a:t>
            </a:r>
            <a:r>
              <a:rPr lang="de-DE" sz="2400" dirty="0" smtClean="0"/>
              <a:t> </a:t>
            </a:r>
            <a:r>
              <a:rPr lang="de-DE" sz="2400" dirty="0" err="1" smtClean="0"/>
              <a:t>validation</a:t>
            </a:r>
            <a:r>
              <a:rPr lang="de-DE" sz="2400" dirty="0" smtClean="0"/>
              <a:t>, </a:t>
            </a:r>
            <a:r>
              <a:rPr lang="de-DE" sz="2400" dirty="0" err="1" smtClean="0"/>
              <a:t>use</a:t>
            </a:r>
            <a:r>
              <a:rPr lang="de-DE" sz="2400" dirty="0" smtClean="0"/>
              <a:t> </a:t>
            </a:r>
            <a:r>
              <a:rPr lang="de-DE" sz="2400" dirty="0" err="1" smtClean="0"/>
              <a:t>checkCIF</a:t>
            </a:r>
            <a:r>
              <a:rPr lang="de-DE" sz="2400" dirty="0" smtClean="0"/>
              <a:t> </a:t>
            </a:r>
            <a:r>
              <a:rPr lang="de-DE" sz="2400" dirty="0" err="1" smtClean="0"/>
              <a:t>output</a:t>
            </a:r>
            <a:r>
              <a:rPr lang="de-DE" sz="2400" dirty="0" smtClean="0"/>
              <a:t> </a:t>
            </a:r>
            <a:r>
              <a:rPr lang="de-DE" sz="2400" dirty="0" err="1" smtClean="0"/>
              <a:t>provided</a:t>
            </a:r>
            <a:r>
              <a:rPr lang="de-DE" sz="2400" dirty="0" smtClean="0"/>
              <a:t> in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review</a:t>
            </a:r>
            <a:r>
              <a:rPr lang="de-DE" sz="2400" dirty="0" smtClean="0"/>
              <a:t> *.pdf</a:t>
            </a:r>
          </a:p>
          <a:p>
            <a:r>
              <a:rPr lang="de-DE" sz="2400" dirty="0" err="1" smtClean="0"/>
              <a:t>or</a:t>
            </a:r>
            <a:r>
              <a:rPr lang="de-DE" sz="2400" dirty="0" smtClean="0"/>
              <a:t> </a:t>
            </a:r>
            <a:r>
              <a:rPr lang="de-DE" sz="2400" dirty="0" err="1" smtClean="0"/>
              <a:t>at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homepage</a:t>
            </a:r>
            <a:endParaRPr lang="de-DE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179512" y="1979548"/>
            <a:ext cx="90654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It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recommended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always</a:t>
            </a:r>
            <a:r>
              <a:rPr lang="de-DE" sz="2400" dirty="0" smtClean="0"/>
              <a:t> </a:t>
            </a:r>
            <a:r>
              <a:rPr lang="de-DE" sz="2400" dirty="0" err="1" smtClean="0"/>
              <a:t>re-refine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structure</a:t>
            </a:r>
            <a:r>
              <a:rPr lang="de-DE" sz="2400" dirty="0" smtClean="0"/>
              <a:t> (</a:t>
            </a:r>
            <a:r>
              <a:rPr lang="de-DE" sz="2400" dirty="0" smtClean="0">
                <a:sym typeface="Symbol"/>
              </a:rPr>
              <a:t> </a:t>
            </a:r>
            <a:r>
              <a:rPr lang="de-DE" sz="2400" dirty="0" err="1" smtClean="0"/>
              <a:t>occupancies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</a:p>
          <a:p>
            <a:r>
              <a:rPr lang="de-DE" sz="2400" dirty="0" err="1" smtClean="0"/>
              <a:t>metal</a:t>
            </a:r>
            <a:r>
              <a:rPr lang="de-DE" sz="2400" dirty="0" smtClean="0"/>
              <a:t> </a:t>
            </a:r>
            <a:r>
              <a:rPr lang="de-DE" sz="2400" dirty="0" err="1" smtClean="0"/>
              <a:t>atoms</a:t>
            </a:r>
            <a:r>
              <a:rPr lang="de-DE" sz="2400" dirty="0" smtClean="0"/>
              <a:t>, </a:t>
            </a:r>
            <a:r>
              <a:rPr lang="de-DE" sz="2400" dirty="0" err="1" smtClean="0"/>
              <a:t>location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H </a:t>
            </a:r>
            <a:r>
              <a:rPr lang="de-DE" sz="2400" dirty="0" err="1" smtClean="0"/>
              <a:t>atoms</a:t>
            </a:r>
            <a:r>
              <a:rPr lang="de-DE" sz="2400" dirty="0" smtClean="0"/>
              <a:t> </a:t>
            </a:r>
            <a:r>
              <a:rPr lang="de-DE" sz="2400" dirty="0" err="1" smtClean="0"/>
              <a:t>from</a:t>
            </a:r>
            <a:r>
              <a:rPr lang="de-DE" sz="2400" dirty="0" smtClean="0"/>
              <a:t> </a:t>
            </a:r>
            <a:r>
              <a:rPr lang="de-DE" sz="2400" dirty="0" err="1" smtClean="0"/>
              <a:t>difference</a:t>
            </a:r>
            <a:r>
              <a:rPr lang="de-DE" sz="2400" dirty="0" smtClean="0"/>
              <a:t> Fourier </a:t>
            </a:r>
            <a:r>
              <a:rPr lang="de-DE" sz="2400" dirty="0" err="1" smtClean="0"/>
              <a:t>maps</a:t>
            </a:r>
            <a:r>
              <a:rPr lang="de-DE" sz="2400" dirty="0" smtClean="0"/>
              <a:t> etc.) </a:t>
            </a:r>
          </a:p>
          <a:p>
            <a:r>
              <a:rPr lang="de-DE" sz="2400" dirty="0" smtClean="0"/>
              <a:t>– just a </a:t>
            </a:r>
            <a:r>
              <a:rPr lang="de-DE" sz="2400" dirty="0" err="1" smtClean="0"/>
              <a:t>few</a:t>
            </a:r>
            <a:r>
              <a:rPr lang="de-DE" sz="2400" dirty="0" smtClean="0"/>
              <a:t> </a:t>
            </a:r>
            <a:r>
              <a:rPr lang="de-DE" sz="2400" dirty="0" err="1" smtClean="0"/>
              <a:t>mouse</a:t>
            </a:r>
            <a:r>
              <a:rPr lang="de-DE" sz="2400" dirty="0" smtClean="0"/>
              <a:t> </a:t>
            </a:r>
            <a:r>
              <a:rPr lang="de-DE" sz="2400" dirty="0" err="1" smtClean="0"/>
              <a:t>clicks</a:t>
            </a:r>
            <a:r>
              <a:rPr lang="de-DE" sz="2400" dirty="0" smtClean="0"/>
              <a:t> / </a:t>
            </a:r>
            <a:r>
              <a:rPr lang="de-DE" sz="2400" dirty="0" err="1" smtClean="0"/>
              <a:t>keys</a:t>
            </a:r>
            <a:r>
              <a:rPr lang="de-DE" sz="2400" dirty="0" smtClean="0"/>
              <a:t> </a:t>
            </a:r>
            <a:r>
              <a:rPr lang="de-DE" sz="2400" dirty="0" err="1" smtClean="0"/>
              <a:t>with</a:t>
            </a:r>
            <a:r>
              <a:rPr lang="de-DE" sz="2400" dirty="0" smtClean="0"/>
              <a:t> </a:t>
            </a:r>
            <a:r>
              <a:rPr lang="de-DE" sz="2400" i="1" dirty="0" smtClean="0"/>
              <a:t>PLATON</a:t>
            </a:r>
            <a:r>
              <a:rPr lang="de-DE" sz="2400" dirty="0" smtClean="0"/>
              <a:t>!</a:t>
            </a:r>
            <a:endParaRPr lang="de-DE" sz="2400" dirty="0"/>
          </a:p>
        </p:txBody>
      </p:sp>
      <p:sp>
        <p:nvSpPr>
          <p:cNvPr id="6" name="Textfeld 5"/>
          <p:cNvSpPr txBox="1"/>
          <p:nvPr/>
        </p:nvSpPr>
        <p:spPr>
          <a:xfrm>
            <a:off x="395536" y="3573016"/>
            <a:ext cx="81896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Using</a:t>
            </a:r>
            <a:r>
              <a:rPr lang="de-DE" sz="2400" dirty="0" smtClean="0"/>
              <a:t> </a:t>
            </a:r>
            <a:r>
              <a:rPr lang="de-DE" sz="2400" dirty="0" err="1" smtClean="0"/>
              <a:t>programs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tools</a:t>
            </a:r>
            <a:r>
              <a:rPr lang="de-DE" sz="2400" dirty="0" smtClean="0"/>
              <a:t> </a:t>
            </a:r>
            <a:r>
              <a:rPr lang="de-DE" sz="2400" dirty="0" err="1" smtClean="0"/>
              <a:t>like</a:t>
            </a:r>
            <a:r>
              <a:rPr lang="de-DE" sz="2400" dirty="0" smtClean="0"/>
              <a:t>/</a:t>
            </a:r>
            <a:r>
              <a:rPr lang="de-DE" sz="2400" dirty="0" err="1" smtClean="0"/>
              <a:t>within</a:t>
            </a:r>
            <a:r>
              <a:rPr lang="de-DE" sz="2400" dirty="0" smtClean="0"/>
              <a:t> </a:t>
            </a:r>
            <a:r>
              <a:rPr lang="de-DE" sz="2400" i="1" dirty="0" smtClean="0"/>
              <a:t>PLATON, </a:t>
            </a:r>
            <a:r>
              <a:rPr lang="de-DE" sz="2400" i="1" dirty="0" err="1" smtClean="0"/>
              <a:t>publCIF</a:t>
            </a:r>
            <a:r>
              <a:rPr lang="de-DE" sz="2400" i="1" dirty="0" smtClean="0"/>
              <a:t>, Mercury</a:t>
            </a:r>
            <a:r>
              <a:rPr lang="de-DE" sz="2400" dirty="0" smtClean="0"/>
              <a:t>, </a:t>
            </a:r>
          </a:p>
          <a:p>
            <a:r>
              <a:rPr lang="de-DE" sz="2400" i="1" dirty="0" smtClean="0"/>
              <a:t>etc</a:t>
            </a:r>
            <a:r>
              <a:rPr lang="de-DE" sz="2400" dirty="0" smtClean="0"/>
              <a:t>. will </a:t>
            </a:r>
            <a:r>
              <a:rPr lang="de-DE" sz="2400" dirty="0" err="1" smtClean="0"/>
              <a:t>make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life</a:t>
            </a:r>
            <a:r>
              <a:rPr lang="de-DE" sz="2400" dirty="0" smtClean="0"/>
              <a:t> </a:t>
            </a:r>
            <a:r>
              <a:rPr lang="de-DE" sz="2400" dirty="0" err="1" smtClean="0"/>
              <a:t>easier</a:t>
            </a:r>
            <a:r>
              <a:rPr lang="de-DE" sz="2400" dirty="0" smtClean="0"/>
              <a:t>! </a:t>
            </a:r>
          </a:p>
          <a:p>
            <a:endParaRPr lang="de-DE" sz="2400" dirty="0" smtClean="0"/>
          </a:p>
          <a:p>
            <a:r>
              <a:rPr lang="de-DE" sz="2400" dirty="0" err="1" smtClean="0"/>
              <a:t>Nevertheless</a:t>
            </a:r>
            <a:r>
              <a:rPr lang="de-DE" sz="2400" dirty="0" smtClean="0"/>
              <a:t>, </a:t>
            </a:r>
            <a:r>
              <a:rPr lang="de-DE" sz="2400" dirty="0" err="1" smtClean="0"/>
              <a:t>always</a:t>
            </a:r>
            <a:r>
              <a:rPr lang="de-DE" sz="2400" dirty="0" smtClean="0"/>
              <a:t> </a:t>
            </a:r>
            <a:r>
              <a:rPr lang="de-DE" sz="2400" dirty="0" err="1" smtClean="0"/>
              <a:t>consider</a:t>
            </a:r>
            <a:r>
              <a:rPr lang="de-DE" sz="2400" dirty="0" smtClean="0"/>
              <a:t> </a:t>
            </a:r>
            <a:r>
              <a:rPr lang="de-DE" sz="2400" dirty="0" err="1" smtClean="0"/>
              <a:t>your</a:t>
            </a:r>
            <a:r>
              <a:rPr lang="de-DE" sz="2400" dirty="0" smtClean="0"/>
              <a:t> </a:t>
            </a:r>
            <a:r>
              <a:rPr lang="de-DE" sz="2400" dirty="0" err="1" smtClean="0"/>
              <a:t>chemical</a:t>
            </a:r>
            <a:r>
              <a:rPr lang="de-DE" sz="2400" dirty="0" smtClean="0"/>
              <a:t>  </a:t>
            </a:r>
            <a:r>
              <a:rPr lang="de-DE" sz="2400" dirty="0" err="1" smtClean="0"/>
              <a:t>intuition</a:t>
            </a:r>
            <a:r>
              <a:rPr lang="de-DE" sz="2400" dirty="0" smtClean="0"/>
              <a:t>!</a:t>
            </a:r>
            <a:endParaRPr lang="de-DE" sz="2400" dirty="0"/>
          </a:p>
        </p:txBody>
      </p:sp>
      <p:grpSp>
        <p:nvGrpSpPr>
          <p:cNvPr id="9" name="Gruppieren 8"/>
          <p:cNvGrpSpPr/>
          <p:nvPr/>
        </p:nvGrpSpPr>
        <p:grpSpPr>
          <a:xfrm>
            <a:off x="395536" y="5373216"/>
            <a:ext cx="8531285" cy="864096"/>
            <a:chOff x="395536" y="5373216"/>
            <a:chExt cx="8531285" cy="864096"/>
          </a:xfrm>
        </p:grpSpPr>
        <p:sp>
          <p:nvSpPr>
            <p:cNvPr id="7" name="Textfeld 6"/>
            <p:cNvSpPr txBox="1"/>
            <p:nvPr/>
          </p:nvSpPr>
          <p:spPr>
            <a:xfrm>
              <a:off x="395536" y="5517232"/>
              <a:ext cx="77875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b="1" dirty="0" err="1" smtClean="0">
                  <a:solidFill>
                    <a:srgbClr val="FF0000"/>
                  </a:solidFill>
                </a:rPr>
                <a:t>Thanks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to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all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of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you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for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your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work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and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input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for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the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 </a:t>
              </a:r>
              <a:r>
                <a:rPr lang="de-DE" sz="2400" b="1" dirty="0" err="1" smtClean="0">
                  <a:solidFill>
                    <a:srgbClr val="FF0000"/>
                  </a:solidFill>
                </a:rPr>
                <a:t>journal</a:t>
              </a:r>
              <a:r>
                <a:rPr lang="de-DE" sz="2400" b="1" dirty="0" smtClean="0">
                  <a:solidFill>
                    <a:srgbClr val="FF0000"/>
                  </a:solidFill>
                </a:rPr>
                <a:t>!</a:t>
              </a:r>
              <a:endParaRPr lang="de-DE" sz="2400" b="1" dirty="0">
                <a:solidFill>
                  <a:srgbClr val="FF0000"/>
                </a:solidFill>
              </a:endParaRPr>
            </a:p>
          </p:txBody>
        </p:sp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28384" y="5373216"/>
              <a:ext cx="898437" cy="8640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79512" y="188640"/>
            <a:ext cx="8620245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b="1" dirty="0" err="1" smtClean="0"/>
              <a:t>Category</a:t>
            </a:r>
            <a:endParaRPr lang="de-AT" sz="2400" b="1" dirty="0" smtClean="0"/>
          </a:p>
          <a:p>
            <a:endParaRPr lang="de-AT" sz="2400" dirty="0" smtClean="0"/>
          </a:p>
          <a:p>
            <a:r>
              <a:rPr lang="de-AT" sz="2400" dirty="0" err="1" smtClean="0"/>
              <a:t>Although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wrong</a:t>
            </a:r>
            <a:r>
              <a:rPr lang="de-AT" sz="2400" dirty="0" smtClean="0"/>
              <a:t> </a:t>
            </a:r>
            <a:r>
              <a:rPr lang="de-AT" sz="2400" dirty="0" err="1" smtClean="0"/>
              <a:t>category</a:t>
            </a:r>
            <a:r>
              <a:rPr lang="de-AT" sz="2400" dirty="0" smtClean="0"/>
              <a:t> </a:t>
            </a:r>
            <a:r>
              <a:rPr lang="de-AT" sz="2400" dirty="0" err="1" smtClean="0"/>
              <a:t>is</a:t>
            </a:r>
            <a:r>
              <a:rPr lang="de-AT" sz="2400" dirty="0" smtClean="0"/>
              <a:t> a </a:t>
            </a:r>
            <a:r>
              <a:rPr lang="de-AT" sz="2400" dirty="0" err="1" smtClean="0"/>
              <a:t>minor</a:t>
            </a:r>
            <a:r>
              <a:rPr lang="de-AT" sz="2400" dirty="0" smtClean="0"/>
              <a:t> </a:t>
            </a:r>
            <a:r>
              <a:rPr lang="de-AT" sz="2400" dirty="0" err="1" smtClean="0"/>
              <a:t>problem</a:t>
            </a:r>
            <a:r>
              <a:rPr lang="de-AT" sz="2400" dirty="0" smtClean="0"/>
              <a:t> (</a:t>
            </a:r>
            <a:r>
              <a:rPr lang="de-AT" sz="2400" dirty="0" err="1" smtClean="0"/>
              <a:t>without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consequences</a:t>
            </a:r>
            <a:r>
              <a:rPr lang="de-AT" sz="2400" dirty="0" smtClean="0"/>
              <a:t>;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wrong</a:t>
            </a:r>
            <a:r>
              <a:rPr lang="de-AT" sz="2400" dirty="0" smtClean="0"/>
              <a:t> </a:t>
            </a:r>
            <a:r>
              <a:rPr lang="de-AT" sz="2400" dirty="0" err="1" smtClean="0"/>
              <a:t>category</a:t>
            </a:r>
            <a:r>
              <a:rPr lang="de-AT" sz="2400" dirty="0" smtClean="0"/>
              <a:t> </a:t>
            </a:r>
            <a:r>
              <a:rPr lang="de-AT" sz="2400" dirty="0" err="1" smtClean="0"/>
              <a:t>is</a:t>
            </a:r>
            <a:r>
              <a:rPr lang="de-AT" sz="2400" dirty="0" smtClean="0"/>
              <a:t> </a:t>
            </a:r>
            <a:r>
              <a:rPr lang="de-AT" sz="2400" dirty="0" err="1" smtClean="0"/>
              <a:t>usually</a:t>
            </a:r>
            <a:r>
              <a:rPr lang="de-AT" sz="2400" dirty="0" smtClean="0"/>
              <a:t> </a:t>
            </a:r>
            <a:r>
              <a:rPr lang="de-AT" sz="2400" dirty="0" err="1" smtClean="0"/>
              <a:t>corrected</a:t>
            </a:r>
            <a:r>
              <a:rPr lang="de-AT" sz="2400" dirty="0" smtClean="0"/>
              <a:t> </a:t>
            </a:r>
            <a:r>
              <a:rPr lang="de-AT" sz="2400" dirty="0" err="1" smtClean="0"/>
              <a:t>at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proof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stage</a:t>
            </a:r>
            <a:r>
              <a:rPr lang="de-AT" sz="2400" dirty="0" smtClean="0"/>
              <a:t> </a:t>
            </a:r>
            <a:r>
              <a:rPr lang="de-AT" sz="2400" dirty="0" err="1" smtClean="0"/>
              <a:t>by</a:t>
            </a:r>
            <a:r>
              <a:rPr lang="de-AT" sz="2400" dirty="0" smtClean="0"/>
              <a:t> </a:t>
            </a:r>
            <a:r>
              <a:rPr lang="de-AT" sz="2400" dirty="0" err="1" smtClean="0"/>
              <a:t>technical</a:t>
            </a:r>
            <a:r>
              <a:rPr lang="de-AT" sz="2400" dirty="0" smtClean="0"/>
              <a:t> </a:t>
            </a:r>
            <a:r>
              <a:rPr lang="de-AT" sz="2400" dirty="0" err="1" smtClean="0"/>
              <a:t>editors</a:t>
            </a:r>
            <a:r>
              <a:rPr lang="de-AT" sz="2400" dirty="0" smtClean="0"/>
              <a:t> </a:t>
            </a:r>
            <a:r>
              <a:rPr lang="de-AT" sz="2400" dirty="0" err="1" smtClean="0"/>
              <a:t>or</a:t>
            </a:r>
            <a:r>
              <a:rPr lang="de-AT" sz="2400" dirty="0" smtClean="0"/>
              <a:t> </a:t>
            </a:r>
            <a:r>
              <a:rPr lang="de-AT" sz="2400" dirty="0" err="1" smtClean="0"/>
              <a:t>section</a:t>
            </a:r>
            <a:r>
              <a:rPr lang="de-AT" sz="2400" dirty="0" smtClean="0"/>
              <a:t> </a:t>
            </a:r>
            <a:r>
              <a:rPr lang="de-AT" sz="2400" dirty="0" err="1" smtClean="0"/>
              <a:t>editors</a:t>
            </a:r>
            <a:r>
              <a:rPr lang="de-AT" sz="2400" dirty="0" smtClean="0"/>
              <a:t>), </a:t>
            </a:r>
            <a:r>
              <a:rPr lang="de-AT" sz="2400" dirty="0" err="1" smtClean="0"/>
              <a:t>co-editors</a:t>
            </a:r>
            <a:r>
              <a:rPr lang="de-AT" sz="2400" dirty="0" smtClean="0"/>
              <a:t> </a:t>
            </a:r>
            <a:r>
              <a:rPr lang="de-AT" sz="2400" dirty="0" err="1" smtClean="0"/>
              <a:t>are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encouraged</a:t>
            </a:r>
            <a:r>
              <a:rPr lang="de-AT" sz="2400" dirty="0" smtClean="0"/>
              <a:t> </a:t>
            </a:r>
            <a:r>
              <a:rPr lang="de-AT" sz="2400" dirty="0" err="1" smtClean="0"/>
              <a:t>to</a:t>
            </a:r>
            <a:r>
              <a:rPr lang="de-AT" sz="2400" dirty="0" smtClean="0"/>
              <a:t> check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correct</a:t>
            </a:r>
            <a:r>
              <a:rPr lang="de-AT" sz="2400" dirty="0" smtClean="0"/>
              <a:t> </a:t>
            </a:r>
            <a:r>
              <a:rPr lang="de-AT" sz="2400" dirty="0" err="1" smtClean="0"/>
              <a:t>category</a:t>
            </a:r>
            <a:r>
              <a:rPr lang="de-AT" sz="2400" dirty="0" smtClean="0"/>
              <a:t>: </a:t>
            </a:r>
          </a:p>
          <a:p>
            <a:endParaRPr lang="de-AT" sz="2400" dirty="0" smtClean="0"/>
          </a:p>
          <a:p>
            <a:r>
              <a:rPr lang="de-AT" sz="2400" dirty="0" smtClean="0"/>
              <a:t>_</a:t>
            </a:r>
            <a:r>
              <a:rPr lang="de-AT" sz="2400" dirty="0" err="1" smtClean="0"/>
              <a:t>publ_requested_category</a:t>
            </a:r>
            <a:endParaRPr lang="de-AT" sz="2400" dirty="0" smtClean="0"/>
          </a:p>
          <a:p>
            <a:r>
              <a:rPr lang="de-AT" sz="2400" b="1" dirty="0" smtClean="0"/>
              <a:t>EI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inorganics</a:t>
            </a:r>
            <a:r>
              <a:rPr lang="de-AT" sz="2400" dirty="0" smtClean="0"/>
              <a:t> </a:t>
            </a:r>
          </a:p>
          <a:p>
            <a:r>
              <a:rPr lang="de-AT" sz="2400" dirty="0" smtClean="0"/>
              <a:t>(</a:t>
            </a:r>
            <a:r>
              <a:rPr lang="de-AT" sz="2400" dirty="0" err="1" smtClean="0"/>
              <a:t>no</a:t>
            </a:r>
            <a:r>
              <a:rPr lang="de-AT" sz="2400" dirty="0" smtClean="0"/>
              <a:t> C─C </a:t>
            </a:r>
            <a:r>
              <a:rPr lang="de-AT" sz="2400" dirty="0" err="1" smtClean="0"/>
              <a:t>and</a:t>
            </a:r>
            <a:r>
              <a:rPr lang="de-AT" sz="2400" dirty="0" smtClean="0"/>
              <a:t>/</a:t>
            </a:r>
            <a:r>
              <a:rPr lang="de-AT" sz="2400" dirty="0" err="1" smtClean="0"/>
              <a:t>or</a:t>
            </a:r>
            <a:r>
              <a:rPr lang="de-AT" sz="2400" dirty="0" smtClean="0"/>
              <a:t> C─H </a:t>
            </a:r>
            <a:r>
              <a:rPr lang="de-AT" sz="2400" dirty="0" err="1" smtClean="0"/>
              <a:t>bonds</a:t>
            </a:r>
            <a:r>
              <a:rPr lang="de-AT" sz="2400" dirty="0" smtClean="0"/>
              <a:t>)</a:t>
            </a:r>
          </a:p>
          <a:p>
            <a:endParaRPr lang="de-AT" sz="2400" dirty="0" smtClean="0"/>
          </a:p>
          <a:p>
            <a:r>
              <a:rPr lang="de-AT" sz="2400" b="1" dirty="0" smtClean="0"/>
              <a:t>EM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metal</a:t>
            </a:r>
            <a:r>
              <a:rPr lang="de-AT" sz="2400" dirty="0" smtClean="0"/>
              <a:t> </a:t>
            </a:r>
            <a:r>
              <a:rPr lang="de-AT" sz="2400" dirty="0" err="1" smtClean="0"/>
              <a:t>organics</a:t>
            </a:r>
            <a:r>
              <a:rPr lang="de-AT" sz="2400" dirty="0" smtClean="0"/>
              <a:t> </a:t>
            </a:r>
          </a:p>
          <a:p>
            <a:r>
              <a:rPr lang="de-AT" sz="2400" dirty="0" smtClean="0"/>
              <a:t>(</a:t>
            </a:r>
            <a:r>
              <a:rPr lang="de-AT" sz="2400" dirty="0" err="1" smtClean="0"/>
              <a:t>at</a:t>
            </a:r>
            <a:r>
              <a:rPr lang="de-AT" sz="2400" dirty="0" smtClean="0"/>
              <a:t> least </a:t>
            </a:r>
            <a:r>
              <a:rPr lang="de-AT" sz="2400" dirty="0" err="1" smtClean="0"/>
              <a:t>one</a:t>
            </a:r>
            <a:r>
              <a:rPr lang="de-AT" sz="2400" dirty="0" smtClean="0"/>
              <a:t> </a:t>
            </a:r>
            <a:r>
              <a:rPr lang="de-AT" sz="2400" dirty="0" err="1" smtClean="0"/>
              <a:t>metal</a:t>
            </a:r>
            <a:r>
              <a:rPr lang="de-AT" sz="2400" dirty="0" smtClean="0"/>
              <a:t> </a:t>
            </a:r>
            <a:r>
              <a:rPr lang="de-AT" sz="2400" dirty="0" err="1" smtClean="0"/>
              <a:t>and</a:t>
            </a:r>
            <a:r>
              <a:rPr lang="de-AT" sz="2400" dirty="0" smtClean="0"/>
              <a:t> C─C  </a:t>
            </a:r>
            <a:r>
              <a:rPr lang="de-AT" sz="2400" dirty="0" err="1" smtClean="0"/>
              <a:t>and</a:t>
            </a:r>
            <a:r>
              <a:rPr lang="de-AT" sz="2400" dirty="0" smtClean="0"/>
              <a:t>/</a:t>
            </a:r>
            <a:r>
              <a:rPr lang="de-AT" sz="2400" dirty="0" err="1" smtClean="0"/>
              <a:t>or</a:t>
            </a:r>
            <a:r>
              <a:rPr lang="de-AT" sz="2400" dirty="0" smtClean="0"/>
              <a:t> C─H </a:t>
            </a:r>
            <a:r>
              <a:rPr lang="de-AT" sz="2400" dirty="0" err="1" smtClean="0"/>
              <a:t>bonds</a:t>
            </a:r>
            <a:r>
              <a:rPr lang="de-AT" sz="2400" dirty="0" smtClean="0"/>
              <a:t> must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present</a:t>
            </a:r>
            <a:r>
              <a:rPr lang="de-AT" sz="2400" dirty="0" smtClean="0"/>
              <a:t>)</a:t>
            </a:r>
          </a:p>
          <a:p>
            <a:endParaRPr lang="de-AT" sz="2400" b="1" dirty="0" smtClean="0"/>
          </a:p>
          <a:p>
            <a:r>
              <a:rPr lang="de-AT" sz="2400" b="1" dirty="0" smtClean="0"/>
              <a:t>EO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organics</a:t>
            </a:r>
            <a:r>
              <a:rPr lang="de-AT" sz="2400" dirty="0" smtClean="0"/>
              <a:t> </a:t>
            </a:r>
          </a:p>
          <a:p>
            <a:r>
              <a:rPr lang="de-AT" sz="2400" dirty="0" smtClean="0"/>
              <a:t>(</a:t>
            </a:r>
            <a:r>
              <a:rPr lang="de-AT" sz="2400" dirty="0" err="1" smtClean="0"/>
              <a:t>no</a:t>
            </a:r>
            <a:r>
              <a:rPr lang="de-AT" sz="2400" dirty="0" smtClean="0"/>
              <a:t> </a:t>
            </a:r>
            <a:r>
              <a:rPr lang="de-AT" sz="2400" dirty="0" err="1" smtClean="0"/>
              <a:t>metals</a:t>
            </a:r>
            <a:r>
              <a:rPr lang="de-AT" sz="2400" dirty="0" smtClean="0"/>
              <a:t>, but semi-</a:t>
            </a:r>
            <a:r>
              <a:rPr lang="de-AT" sz="2400" dirty="0" err="1" smtClean="0"/>
              <a:t>metals</a:t>
            </a:r>
            <a:r>
              <a:rPr lang="de-AT" sz="2400" dirty="0" smtClean="0"/>
              <a:t> </a:t>
            </a:r>
            <a:r>
              <a:rPr lang="de-AT" sz="2400" dirty="0" err="1" smtClean="0"/>
              <a:t>like</a:t>
            </a:r>
            <a:r>
              <a:rPr lang="de-AT" sz="2400" dirty="0" smtClean="0"/>
              <a:t> Se, </a:t>
            </a:r>
            <a:r>
              <a:rPr lang="de-AT" sz="2400" dirty="0" err="1" smtClean="0"/>
              <a:t>Te</a:t>
            </a:r>
            <a:r>
              <a:rPr lang="de-AT" sz="2400" dirty="0" smtClean="0"/>
              <a:t> </a:t>
            </a:r>
            <a:r>
              <a:rPr lang="de-AT" sz="2400" dirty="0" err="1" smtClean="0"/>
              <a:t>can</a:t>
            </a:r>
            <a:r>
              <a:rPr lang="de-AT" sz="2400" dirty="0" smtClean="0"/>
              <a:t>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present</a:t>
            </a:r>
            <a:r>
              <a:rPr lang="de-AT" sz="2400" dirty="0" smtClean="0"/>
              <a:t>)</a:t>
            </a:r>
            <a:r>
              <a:rPr lang="de-AT" dirty="0" smtClean="0"/>
              <a:t> </a:t>
            </a:r>
            <a:endParaRPr lang="de-A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251520" y="44624"/>
            <a:ext cx="12773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b="1" dirty="0" err="1" smtClean="0"/>
              <a:t>Disorder</a:t>
            </a:r>
            <a:endParaRPr lang="de-AT" sz="2400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251520" y="3861048"/>
            <a:ext cx="79737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smtClean="0"/>
              <a:t>An easy </a:t>
            </a:r>
            <a:r>
              <a:rPr lang="de-AT" sz="2400" dirty="0" err="1" smtClean="0"/>
              <a:t>way</a:t>
            </a:r>
            <a:r>
              <a:rPr lang="de-AT" sz="2400" dirty="0" smtClean="0"/>
              <a:t> </a:t>
            </a:r>
            <a:r>
              <a:rPr lang="de-AT" sz="2400" dirty="0" err="1" smtClean="0"/>
              <a:t>to</a:t>
            </a:r>
            <a:r>
              <a:rPr lang="de-AT" sz="2400" dirty="0" smtClean="0"/>
              <a:t> check </a:t>
            </a:r>
            <a:r>
              <a:rPr lang="de-AT" sz="2400" dirty="0" err="1" smtClean="0"/>
              <a:t>disorder</a:t>
            </a:r>
            <a:r>
              <a:rPr lang="de-AT" sz="2400" dirty="0" smtClean="0"/>
              <a:t>: Just </a:t>
            </a:r>
            <a:r>
              <a:rPr lang="de-AT" sz="2400" dirty="0" err="1" smtClean="0"/>
              <a:t>look</a:t>
            </a:r>
            <a:r>
              <a:rPr lang="de-AT" sz="2400" dirty="0" smtClean="0"/>
              <a:t> </a:t>
            </a:r>
            <a:r>
              <a:rPr lang="de-AT" sz="2400" dirty="0" err="1" smtClean="0"/>
              <a:t>into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review</a:t>
            </a:r>
            <a:r>
              <a:rPr lang="de-AT" sz="2400" dirty="0" smtClean="0"/>
              <a:t> *.pdf</a:t>
            </a:r>
            <a:endParaRPr lang="de-AT" sz="2400" dirty="0"/>
          </a:p>
        </p:txBody>
      </p:sp>
      <p:grpSp>
        <p:nvGrpSpPr>
          <p:cNvPr id="16" name="Gruppieren 15"/>
          <p:cNvGrpSpPr/>
          <p:nvPr/>
        </p:nvGrpSpPr>
        <p:grpSpPr>
          <a:xfrm>
            <a:off x="165298" y="4293096"/>
            <a:ext cx="8773915" cy="2535361"/>
            <a:chOff x="165298" y="2765847"/>
            <a:chExt cx="8773915" cy="2535361"/>
          </a:xfrm>
        </p:grpSpPr>
        <p:grpSp>
          <p:nvGrpSpPr>
            <p:cNvPr id="11" name="Gruppieren 10"/>
            <p:cNvGrpSpPr/>
            <p:nvPr/>
          </p:nvGrpSpPr>
          <p:grpSpPr>
            <a:xfrm>
              <a:off x="165298" y="2765847"/>
              <a:ext cx="8773915" cy="2535361"/>
              <a:chOff x="165298" y="3300413"/>
              <a:chExt cx="8773915" cy="2535361"/>
            </a:xfrm>
          </p:grpSpPr>
          <p:pic>
            <p:nvPicPr>
              <p:cNvPr id="1028" name="Picture 4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204788" y="3300413"/>
                <a:ext cx="8734425" cy="2571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165298" y="3645024"/>
                <a:ext cx="8439150" cy="2190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5" name="Rechteck 14"/>
            <p:cNvSpPr/>
            <p:nvPr/>
          </p:nvSpPr>
          <p:spPr>
            <a:xfrm>
              <a:off x="7812360" y="2780928"/>
              <a:ext cx="792088" cy="252028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17" name="Rechteck 16"/>
          <p:cNvSpPr/>
          <p:nvPr/>
        </p:nvSpPr>
        <p:spPr>
          <a:xfrm>
            <a:off x="251520" y="2660719"/>
            <a:ext cx="8928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dirty="0" smtClean="0"/>
              <a:t>Treatment </a:t>
            </a:r>
            <a:r>
              <a:rPr lang="de-AT" sz="2400" dirty="0" err="1" smtClean="0"/>
              <a:t>of</a:t>
            </a:r>
            <a:r>
              <a:rPr lang="de-AT" sz="2400" dirty="0" smtClean="0"/>
              <a:t> </a:t>
            </a:r>
            <a:r>
              <a:rPr lang="de-AT" sz="2400" dirty="0" err="1" smtClean="0"/>
              <a:t>disorder</a:t>
            </a:r>
            <a:r>
              <a:rPr lang="de-AT" sz="2400" dirty="0" smtClean="0"/>
              <a:t> </a:t>
            </a:r>
            <a:r>
              <a:rPr lang="de-AT" sz="2400" dirty="0" err="1" smtClean="0"/>
              <a:t>should</a:t>
            </a:r>
            <a:r>
              <a:rPr lang="de-AT" sz="2400" dirty="0" smtClean="0"/>
              <a:t>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reported</a:t>
            </a:r>
            <a:r>
              <a:rPr lang="de-AT" sz="2400" dirty="0" smtClean="0"/>
              <a:t> in </a:t>
            </a:r>
            <a:r>
              <a:rPr lang="de-AT" sz="2400" dirty="0" err="1" smtClean="0"/>
              <a:t>the</a:t>
            </a:r>
            <a:r>
              <a:rPr lang="de-AT" sz="2400" dirty="0" smtClean="0"/>
              <a:t> Abstract </a:t>
            </a:r>
            <a:r>
              <a:rPr lang="de-AT" sz="2400" dirty="0" err="1" smtClean="0"/>
              <a:t>with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numerical</a:t>
            </a:r>
            <a:r>
              <a:rPr lang="de-AT" sz="2400" dirty="0" smtClean="0"/>
              <a:t> </a:t>
            </a:r>
            <a:r>
              <a:rPr lang="de-AT" sz="2400" dirty="0" err="1" smtClean="0"/>
              <a:t>values</a:t>
            </a:r>
            <a:r>
              <a:rPr lang="de-AT" sz="2400" dirty="0" smtClean="0"/>
              <a:t> </a:t>
            </a:r>
            <a:r>
              <a:rPr lang="de-AT" sz="2400" dirty="0" err="1" smtClean="0"/>
              <a:t>for</a:t>
            </a:r>
            <a:r>
              <a:rPr lang="de-AT" sz="2400" dirty="0" smtClean="0"/>
              <a:t>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occupancies</a:t>
            </a:r>
            <a:r>
              <a:rPr lang="de-AT" sz="2400" dirty="0" smtClean="0"/>
              <a:t> (</a:t>
            </a:r>
            <a:r>
              <a:rPr lang="de-AT" sz="2400" dirty="0" err="1" smtClean="0"/>
              <a:t>including</a:t>
            </a:r>
            <a:r>
              <a:rPr lang="de-AT" sz="2400" dirty="0" smtClean="0"/>
              <a:t> s.u.) </a:t>
            </a:r>
            <a:r>
              <a:rPr lang="de-AT" sz="2400" dirty="0" err="1" smtClean="0"/>
              <a:t>and</a:t>
            </a:r>
            <a:r>
              <a:rPr lang="de-AT" sz="2400" dirty="0" smtClean="0"/>
              <a:t> in </a:t>
            </a:r>
            <a:r>
              <a:rPr lang="de-AT" sz="2400" dirty="0" err="1" smtClean="0"/>
              <a:t>more</a:t>
            </a:r>
            <a:r>
              <a:rPr lang="de-AT" sz="2400" dirty="0" smtClean="0"/>
              <a:t> </a:t>
            </a:r>
          </a:p>
          <a:p>
            <a:r>
              <a:rPr lang="de-AT" sz="2400" dirty="0" err="1" smtClean="0"/>
              <a:t>detail</a:t>
            </a:r>
            <a:r>
              <a:rPr lang="de-AT" sz="2400" dirty="0" smtClean="0"/>
              <a:t> in _</a:t>
            </a:r>
            <a:r>
              <a:rPr lang="de-AT" sz="2400" dirty="0" err="1" smtClean="0"/>
              <a:t>publ_section_exptl_refinement</a:t>
            </a:r>
            <a:endParaRPr lang="de-AT" sz="2400" dirty="0" smtClean="0"/>
          </a:p>
        </p:txBody>
      </p:sp>
      <p:grpSp>
        <p:nvGrpSpPr>
          <p:cNvPr id="19" name="Gruppieren 18"/>
          <p:cNvGrpSpPr/>
          <p:nvPr/>
        </p:nvGrpSpPr>
        <p:grpSpPr>
          <a:xfrm>
            <a:off x="107504" y="548680"/>
            <a:ext cx="9073008" cy="2169805"/>
            <a:chOff x="35496" y="-2043608"/>
            <a:chExt cx="9073008" cy="2169805"/>
          </a:xfrm>
        </p:grpSpPr>
        <p:grpSp>
          <p:nvGrpSpPr>
            <p:cNvPr id="12" name="Gruppieren 11"/>
            <p:cNvGrpSpPr/>
            <p:nvPr/>
          </p:nvGrpSpPr>
          <p:grpSpPr>
            <a:xfrm>
              <a:off x="35496" y="-1539552"/>
              <a:ext cx="8823447" cy="1665749"/>
              <a:chOff x="179512" y="-1999803"/>
              <a:chExt cx="8823447" cy="1665749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b="21293"/>
              <a:stretch>
                <a:fillRect/>
              </a:stretch>
            </p:blipFill>
            <p:spPr bwMode="auto">
              <a:xfrm>
                <a:off x="179512" y="-1999803"/>
                <a:ext cx="8823447" cy="1665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5" name="Rechteck 4"/>
              <p:cNvSpPr/>
              <p:nvPr/>
            </p:nvSpPr>
            <p:spPr>
              <a:xfrm>
                <a:off x="1187624" y="-963488"/>
                <a:ext cx="2232248" cy="2880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grpSp>
          <p:nvGrpSpPr>
            <p:cNvPr id="13" name="Gruppieren 12"/>
            <p:cNvGrpSpPr/>
            <p:nvPr/>
          </p:nvGrpSpPr>
          <p:grpSpPr>
            <a:xfrm>
              <a:off x="81580" y="-2043608"/>
              <a:ext cx="9026924" cy="1043930"/>
              <a:chOff x="225596" y="260648"/>
              <a:chExt cx="9026924" cy="1043930"/>
            </a:xfrm>
          </p:grpSpPr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25596" y="260648"/>
                <a:ext cx="9026924" cy="10439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7" name="Rechteck 6"/>
              <p:cNvSpPr/>
              <p:nvPr/>
            </p:nvSpPr>
            <p:spPr>
              <a:xfrm>
                <a:off x="1187624" y="692696"/>
                <a:ext cx="3096344" cy="288032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/>
              </a:p>
            </p:txBody>
          </p:sp>
        </p:grpSp>
        <p:sp>
          <p:nvSpPr>
            <p:cNvPr id="18" name="Textfeld 17"/>
            <p:cNvSpPr txBox="1"/>
            <p:nvPr/>
          </p:nvSpPr>
          <p:spPr>
            <a:xfrm>
              <a:off x="4644008" y="-1251520"/>
              <a:ext cx="41308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AT" sz="2000" b="1" dirty="0" smtClean="0"/>
                <a:t>Key </a:t>
              </a:r>
              <a:r>
                <a:rPr lang="de-AT" sz="2000" b="1" dirty="0" err="1" smtClean="0"/>
                <a:t>indicators</a:t>
              </a:r>
              <a:r>
                <a:rPr lang="de-AT" sz="2000" b="1" dirty="0" smtClean="0"/>
                <a:t> in </a:t>
              </a:r>
              <a:r>
                <a:rPr lang="de-AT" sz="2000" b="1" dirty="0" err="1" smtClean="0"/>
                <a:t>the</a:t>
              </a:r>
              <a:r>
                <a:rPr lang="de-AT" sz="2000" b="1" dirty="0" smtClean="0"/>
                <a:t> </a:t>
              </a:r>
              <a:r>
                <a:rPr lang="de-AT" sz="2000" b="1" dirty="0" err="1" smtClean="0"/>
                <a:t>published</a:t>
              </a:r>
              <a:r>
                <a:rPr lang="de-AT" sz="2000" b="1" dirty="0" smtClean="0"/>
                <a:t> </a:t>
              </a:r>
              <a:r>
                <a:rPr lang="de-AT" sz="2000" b="1" dirty="0" err="1" smtClean="0"/>
                <a:t>paper</a:t>
              </a:r>
              <a:endParaRPr lang="de-AT" sz="20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323528" y="116632"/>
            <a:ext cx="2316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b="1" dirty="0" smtClean="0"/>
              <a:t>Special </a:t>
            </a:r>
            <a:r>
              <a:rPr lang="de-AT" sz="2400" b="1" dirty="0" err="1" smtClean="0"/>
              <a:t>positions</a:t>
            </a:r>
            <a:endParaRPr lang="de-AT" sz="2400" b="1" dirty="0"/>
          </a:p>
        </p:txBody>
      </p:sp>
      <p:sp>
        <p:nvSpPr>
          <p:cNvPr id="7" name="Rechteck 6"/>
          <p:cNvSpPr/>
          <p:nvPr/>
        </p:nvSpPr>
        <p:spPr>
          <a:xfrm>
            <a:off x="323528" y="476672"/>
            <a:ext cx="83772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2400" dirty="0" smtClean="0"/>
              <a:t>Special </a:t>
            </a:r>
            <a:r>
              <a:rPr lang="de-AT" sz="2400" dirty="0" err="1" smtClean="0"/>
              <a:t>positions</a:t>
            </a:r>
            <a:r>
              <a:rPr lang="de-AT" sz="2400" dirty="0" smtClean="0"/>
              <a:t> </a:t>
            </a:r>
            <a:r>
              <a:rPr lang="de-AT" sz="2400" dirty="0" err="1" smtClean="0"/>
              <a:t>or</a:t>
            </a:r>
            <a:r>
              <a:rPr lang="de-AT" sz="2400" dirty="0" smtClean="0"/>
              <a:t> </a:t>
            </a:r>
            <a:r>
              <a:rPr lang="de-AT" sz="2400" dirty="0" err="1" smtClean="0"/>
              <a:t>symmetry</a:t>
            </a:r>
            <a:r>
              <a:rPr lang="de-AT" sz="2400" dirty="0" smtClean="0"/>
              <a:t> </a:t>
            </a:r>
            <a:r>
              <a:rPr lang="de-AT" sz="2400" dirty="0" err="1" smtClean="0"/>
              <a:t>should</a:t>
            </a:r>
            <a:r>
              <a:rPr lang="de-AT" sz="2400" dirty="0" smtClean="0"/>
              <a:t> </a:t>
            </a:r>
            <a:r>
              <a:rPr lang="de-AT" sz="2400" dirty="0" err="1" smtClean="0"/>
              <a:t>be</a:t>
            </a:r>
            <a:r>
              <a:rPr lang="de-AT" sz="2400" dirty="0" smtClean="0"/>
              <a:t> </a:t>
            </a:r>
            <a:r>
              <a:rPr lang="de-AT" sz="2400" dirty="0" err="1" smtClean="0"/>
              <a:t>reported</a:t>
            </a:r>
            <a:r>
              <a:rPr lang="de-AT" sz="2400" dirty="0" smtClean="0"/>
              <a:t> in </a:t>
            </a:r>
            <a:r>
              <a:rPr lang="de-AT" sz="2400" dirty="0" err="1" smtClean="0"/>
              <a:t>the</a:t>
            </a:r>
            <a:r>
              <a:rPr lang="de-AT" sz="2400" dirty="0" smtClean="0"/>
              <a:t> Abstract!</a:t>
            </a:r>
            <a:endParaRPr lang="de-AT" sz="2400" dirty="0"/>
          </a:p>
        </p:txBody>
      </p:sp>
      <p:sp>
        <p:nvSpPr>
          <p:cNvPr id="9" name="Textfeld 8"/>
          <p:cNvSpPr txBox="1"/>
          <p:nvPr/>
        </p:nvSpPr>
        <p:spPr>
          <a:xfrm>
            <a:off x="323528" y="2339588"/>
            <a:ext cx="84541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dirty="0" err="1" smtClean="0"/>
              <a:t>How</a:t>
            </a:r>
            <a:r>
              <a:rPr lang="de-AT" sz="2400" dirty="0" smtClean="0"/>
              <a:t> </a:t>
            </a:r>
            <a:r>
              <a:rPr lang="de-AT" sz="2400" dirty="0" err="1" smtClean="0"/>
              <a:t>to</a:t>
            </a:r>
            <a:r>
              <a:rPr lang="de-AT" sz="2400" dirty="0" smtClean="0"/>
              <a:t> </a:t>
            </a:r>
            <a:r>
              <a:rPr lang="de-AT" sz="2400" dirty="0" err="1" smtClean="0"/>
              <a:t>spot</a:t>
            </a:r>
            <a:r>
              <a:rPr lang="de-AT" sz="2400" dirty="0" smtClean="0"/>
              <a:t> </a:t>
            </a:r>
            <a:r>
              <a:rPr lang="de-AT" sz="2400" dirty="0" err="1" smtClean="0"/>
              <a:t>special</a:t>
            </a:r>
            <a:r>
              <a:rPr lang="de-AT" sz="2400" dirty="0" smtClean="0"/>
              <a:t> </a:t>
            </a:r>
            <a:r>
              <a:rPr lang="de-AT" sz="2400" dirty="0" err="1" smtClean="0"/>
              <a:t>positions</a:t>
            </a:r>
            <a:r>
              <a:rPr lang="de-AT" sz="2400" dirty="0" smtClean="0"/>
              <a:t> in an easy </a:t>
            </a:r>
            <a:r>
              <a:rPr lang="de-AT" sz="2400" dirty="0" err="1" smtClean="0"/>
              <a:t>way</a:t>
            </a:r>
            <a:r>
              <a:rPr lang="de-AT" sz="2400" dirty="0" smtClean="0"/>
              <a:t>?</a:t>
            </a:r>
          </a:p>
          <a:p>
            <a:r>
              <a:rPr lang="de-AT" sz="2400" dirty="0" smtClean="0"/>
              <a:t>Check </a:t>
            </a:r>
            <a:r>
              <a:rPr lang="de-AT" sz="2400" dirty="0" err="1" smtClean="0"/>
              <a:t>coordinates</a:t>
            </a:r>
            <a:r>
              <a:rPr lang="de-AT" sz="2400" dirty="0" smtClean="0"/>
              <a:t> in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review</a:t>
            </a:r>
            <a:r>
              <a:rPr lang="de-AT" sz="2400" dirty="0" smtClean="0"/>
              <a:t> *.pdf </a:t>
            </a:r>
            <a:r>
              <a:rPr lang="de-AT" sz="2400" dirty="0" smtClean="0">
                <a:sym typeface="Symbol"/>
              </a:rPr>
              <a:t> </a:t>
            </a:r>
            <a:r>
              <a:rPr lang="de-AT" sz="2400" dirty="0" err="1" smtClean="0"/>
              <a:t>Wyckoff</a:t>
            </a:r>
            <a:r>
              <a:rPr lang="de-AT" sz="2400" dirty="0" smtClean="0"/>
              <a:t> </a:t>
            </a:r>
            <a:r>
              <a:rPr lang="de-AT" sz="2400" dirty="0" err="1" smtClean="0"/>
              <a:t>positions</a:t>
            </a:r>
            <a:r>
              <a:rPr lang="de-AT" sz="2400" dirty="0" smtClean="0"/>
              <a:t> in </a:t>
            </a:r>
            <a:r>
              <a:rPr lang="de-AT" sz="2400" i="1" dirty="0" smtClean="0"/>
              <a:t>IT </a:t>
            </a:r>
            <a:r>
              <a:rPr lang="de-AT" sz="2400" b="1" dirty="0" smtClean="0"/>
              <a:t>A</a:t>
            </a:r>
            <a:r>
              <a:rPr lang="de-AT" sz="2400" dirty="0" smtClean="0"/>
              <a:t> </a:t>
            </a:r>
            <a:endParaRPr lang="de-AT" sz="2400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781050" y="3145780"/>
            <a:ext cx="7581900" cy="2905125"/>
            <a:chOff x="781050" y="2023641"/>
            <a:chExt cx="7581900" cy="290512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81050" y="2023641"/>
              <a:ext cx="7581900" cy="290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hteck 11"/>
            <p:cNvSpPr/>
            <p:nvPr/>
          </p:nvSpPr>
          <p:spPr>
            <a:xfrm>
              <a:off x="3923928" y="2420888"/>
              <a:ext cx="576064" cy="2016224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14" name="Textfeld 13"/>
          <p:cNvSpPr txBox="1"/>
          <p:nvPr/>
        </p:nvSpPr>
        <p:spPr>
          <a:xfrm>
            <a:off x="323528" y="880845"/>
            <a:ext cx="81261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400" i="1" dirty="0" smtClean="0"/>
              <a:t>E.g.</a:t>
            </a:r>
            <a:r>
              <a:rPr lang="de-AT" sz="2400" dirty="0" smtClean="0"/>
              <a:t> : … </a:t>
            </a:r>
            <a:r>
              <a:rPr lang="de-AT" sz="2400" dirty="0" err="1" smtClean="0"/>
              <a:t>the</a:t>
            </a:r>
            <a:r>
              <a:rPr lang="de-AT" sz="2400" dirty="0" smtClean="0"/>
              <a:t> </a:t>
            </a:r>
            <a:r>
              <a:rPr lang="de-AT" sz="2400" dirty="0" err="1" smtClean="0"/>
              <a:t>Fe</a:t>
            </a:r>
            <a:r>
              <a:rPr lang="de-AT" sz="2400" dirty="0" smtClean="0"/>
              <a:t>(II) </a:t>
            </a:r>
            <a:r>
              <a:rPr lang="de-AT" sz="2400" dirty="0" err="1" smtClean="0"/>
              <a:t>atom</a:t>
            </a:r>
            <a:r>
              <a:rPr lang="de-AT" sz="2400" dirty="0" smtClean="0"/>
              <a:t> </a:t>
            </a:r>
            <a:r>
              <a:rPr lang="de-AT" sz="2400" dirty="0" err="1" smtClean="0"/>
              <a:t>is</a:t>
            </a:r>
            <a:r>
              <a:rPr lang="de-AT" sz="2400" dirty="0" smtClean="0"/>
              <a:t> </a:t>
            </a:r>
            <a:r>
              <a:rPr lang="de-AT" sz="2400" dirty="0" err="1" smtClean="0"/>
              <a:t>located</a:t>
            </a:r>
            <a:r>
              <a:rPr lang="de-AT" sz="2400" dirty="0" smtClean="0"/>
              <a:t> on an </a:t>
            </a:r>
            <a:r>
              <a:rPr lang="de-AT" sz="2400" dirty="0" err="1" smtClean="0"/>
              <a:t>inversion</a:t>
            </a:r>
            <a:r>
              <a:rPr lang="de-AT" sz="2400" dirty="0" smtClean="0"/>
              <a:t> </a:t>
            </a:r>
            <a:r>
              <a:rPr lang="de-AT" sz="2400" dirty="0" err="1" smtClean="0"/>
              <a:t>centre</a:t>
            </a:r>
            <a:r>
              <a:rPr lang="de-AT" sz="2400" dirty="0" smtClean="0"/>
              <a:t> …; </a:t>
            </a:r>
          </a:p>
          <a:p>
            <a:r>
              <a:rPr lang="de-AT" sz="2400" dirty="0" smtClean="0"/>
              <a:t>… </a:t>
            </a:r>
            <a:r>
              <a:rPr lang="de-AT" sz="2400" dirty="0" err="1" smtClean="0"/>
              <a:t>the</a:t>
            </a:r>
            <a:r>
              <a:rPr lang="de-AT" sz="2400" dirty="0" smtClean="0"/>
              <a:t> MgO</a:t>
            </a:r>
            <a:r>
              <a:rPr lang="de-AT" sz="2400" baseline="-25000" dirty="0" smtClean="0"/>
              <a:t>6 </a:t>
            </a:r>
            <a:r>
              <a:rPr lang="de-AT" sz="2400" dirty="0" err="1" smtClean="0"/>
              <a:t>octahedron</a:t>
            </a:r>
            <a:r>
              <a:rPr lang="de-AT" sz="2400" dirty="0" smtClean="0"/>
              <a:t> </a:t>
            </a:r>
            <a:r>
              <a:rPr lang="de-AT" sz="2400" dirty="0" err="1" smtClean="0"/>
              <a:t>has</a:t>
            </a:r>
            <a:r>
              <a:rPr lang="de-AT" sz="2400" dirty="0" smtClean="0"/>
              <a:t> .</a:t>
            </a:r>
            <a:r>
              <a:rPr lang="de-AT" sz="2400" i="1" dirty="0" smtClean="0"/>
              <a:t>m</a:t>
            </a:r>
            <a:r>
              <a:rPr lang="de-AT" sz="2400" dirty="0" smtClean="0"/>
              <a:t>. </a:t>
            </a:r>
            <a:r>
              <a:rPr lang="de-AT" sz="2400" dirty="0" err="1" smtClean="0"/>
              <a:t>symmetry</a:t>
            </a:r>
            <a:r>
              <a:rPr lang="de-AT" sz="2400" dirty="0" smtClean="0"/>
              <a:t> …</a:t>
            </a:r>
          </a:p>
          <a:p>
            <a:r>
              <a:rPr lang="de-AT" sz="2400" b="1" dirty="0" smtClean="0"/>
              <a:t>But not</a:t>
            </a:r>
            <a:r>
              <a:rPr lang="de-AT" sz="2400" dirty="0" smtClean="0"/>
              <a:t>: The </a:t>
            </a:r>
            <a:r>
              <a:rPr lang="de-AT" sz="2400" dirty="0" err="1" smtClean="0"/>
              <a:t>asymmetric</a:t>
            </a:r>
            <a:r>
              <a:rPr lang="de-AT" sz="2400" dirty="0" smtClean="0"/>
              <a:t> </a:t>
            </a:r>
            <a:r>
              <a:rPr lang="de-AT" sz="2400" dirty="0" err="1" smtClean="0"/>
              <a:t>unit</a:t>
            </a:r>
            <a:r>
              <a:rPr lang="de-AT" sz="2400" dirty="0" smtClean="0"/>
              <a:t> </a:t>
            </a:r>
            <a:r>
              <a:rPr lang="de-AT" sz="2400" dirty="0" err="1" smtClean="0"/>
              <a:t>contains</a:t>
            </a:r>
            <a:r>
              <a:rPr lang="de-AT" sz="2400" dirty="0" smtClean="0"/>
              <a:t> </a:t>
            </a:r>
            <a:r>
              <a:rPr lang="de-AT" sz="2400" dirty="0" err="1" smtClean="0"/>
              <a:t>one</a:t>
            </a:r>
            <a:r>
              <a:rPr lang="de-AT" sz="2400" dirty="0" smtClean="0"/>
              <a:t> </a:t>
            </a:r>
            <a:r>
              <a:rPr lang="de-AT" sz="2400" dirty="0" err="1" smtClean="0"/>
              <a:t>ligand</a:t>
            </a:r>
            <a:r>
              <a:rPr lang="de-AT" sz="2400" dirty="0" smtClean="0"/>
              <a:t> </a:t>
            </a:r>
            <a:r>
              <a:rPr lang="de-AT" sz="2400" dirty="0" err="1" smtClean="0"/>
              <a:t>molecule</a:t>
            </a:r>
            <a:r>
              <a:rPr lang="de-AT" sz="2400" dirty="0" smtClean="0"/>
              <a:t> </a:t>
            </a:r>
            <a:r>
              <a:rPr lang="de-AT" sz="2400" dirty="0" err="1" smtClean="0"/>
              <a:t>and</a:t>
            </a:r>
            <a:r>
              <a:rPr lang="de-AT" sz="2400" dirty="0" smtClean="0"/>
              <a:t> </a:t>
            </a:r>
          </a:p>
          <a:p>
            <a:r>
              <a:rPr lang="de-AT" sz="2400" i="1" dirty="0" smtClean="0"/>
              <a:t>half </a:t>
            </a:r>
            <a:r>
              <a:rPr lang="de-AT" sz="2400" i="1" dirty="0" err="1" smtClean="0"/>
              <a:t>of</a:t>
            </a:r>
            <a:r>
              <a:rPr lang="de-AT" sz="2400" i="1" dirty="0" smtClean="0"/>
              <a:t> a </a:t>
            </a:r>
            <a:r>
              <a:rPr lang="de-AT" sz="2400" i="1" dirty="0" err="1" smtClean="0"/>
              <a:t>metal</a:t>
            </a:r>
            <a:r>
              <a:rPr lang="de-AT" sz="2400" i="1" dirty="0" smtClean="0"/>
              <a:t> </a:t>
            </a:r>
            <a:r>
              <a:rPr lang="de-AT" sz="2400" i="1" dirty="0" err="1" smtClean="0"/>
              <a:t>atom</a:t>
            </a:r>
            <a:r>
              <a:rPr lang="de-AT" sz="2400" dirty="0" smtClean="0"/>
              <a:t>  (</a:t>
            </a:r>
            <a:r>
              <a:rPr lang="de-AT" sz="2400" dirty="0" err="1" smtClean="0"/>
              <a:t>there</a:t>
            </a:r>
            <a:r>
              <a:rPr lang="de-AT" sz="2400" dirty="0" smtClean="0"/>
              <a:t> </a:t>
            </a:r>
            <a:r>
              <a:rPr lang="de-AT" sz="2400" dirty="0" err="1" smtClean="0"/>
              <a:t>are</a:t>
            </a:r>
            <a:r>
              <a:rPr lang="de-AT" sz="2400" dirty="0" smtClean="0"/>
              <a:t> </a:t>
            </a:r>
            <a:r>
              <a:rPr lang="de-AT" sz="2400" dirty="0" err="1" smtClean="0"/>
              <a:t>no</a:t>
            </a:r>
            <a:r>
              <a:rPr lang="de-AT" sz="2400" dirty="0" smtClean="0"/>
              <a:t> half-/</a:t>
            </a:r>
            <a:r>
              <a:rPr lang="de-AT" sz="2400" dirty="0" err="1" smtClean="0"/>
              <a:t>quater</a:t>
            </a:r>
            <a:r>
              <a:rPr lang="de-AT" sz="2400" dirty="0" smtClean="0"/>
              <a:t>/- </a:t>
            </a:r>
            <a:r>
              <a:rPr lang="de-AT" sz="2400" i="1" dirty="0" smtClean="0"/>
              <a:t>etc</a:t>
            </a:r>
            <a:r>
              <a:rPr lang="de-AT" sz="2400" dirty="0" smtClean="0"/>
              <a:t>. </a:t>
            </a:r>
            <a:r>
              <a:rPr lang="de-AT" sz="2400" dirty="0" err="1" smtClean="0"/>
              <a:t>atoms</a:t>
            </a:r>
            <a:r>
              <a:rPr lang="de-AT" sz="2400" dirty="0" smtClean="0"/>
              <a:t>!)</a:t>
            </a:r>
            <a:endParaRPr lang="de-AT" sz="2400" dirty="0"/>
          </a:p>
        </p:txBody>
      </p:sp>
      <p:sp>
        <p:nvSpPr>
          <p:cNvPr id="15" name="Textfeld 14"/>
          <p:cNvSpPr txBox="1"/>
          <p:nvPr/>
        </p:nvSpPr>
        <p:spPr>
          <a:xfrm>
            <a:off x="467544" y="6165304"/>
            <a:ext cx="502740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100" dirty="0" err="1" smtClean="0"/>
              <a:t>Or</a:t>
            </a:r>
            <a:r>
              <a:rPr lang="de-AT" sz="2100" dirty="0" smtClean="0"/>
              <a:t> check </a:t>
            </a:r>
            <a:r>
              <a:rPr lang="de-AT" sz="2100" dirty="0" err="1" smtClean="0"/>
              <a:t>the</a:t>
            </a:r>
            <a:r>
              <a:rPr lang="de-AT" sz="2100" dirty="0" smtClean="0"/>
              <a:t> </a:t>
            </a:r>
            <a:r>
              <a:rPr lang="de-AT" sz="2100" dirty="0" err="1" smtClean="0"/>
              <a:t>structure</a:t>
            </a:r>
            <a:r>
              <a:rPr lang="de-AT" sz="2100" dirty="0" smtClean="0"/>
              <a:t> </a:t>
            </a:r>
            <a:r>
              <a:rPr lang="de-AT" sz="2100" dirty="0" err="1" smtClean="0"/>
              <a:t>visually</a:t>
            </a:r>
            <a:r>
              <a:rPr lang="de-AT" sz="2100" dirty="0" smtClean="0"/>
              <a:t> </a:t>
            </a:r>
            <a:r>
              <a:rPr lang="de-AT" sz="2100" dirty="0" err="1" smtClean="0"/>
              <a:t>with</a:t>
            </a:r>
            <a:r>
              <a:rPr lang="de-AT" sz="2100" dirty="0" smtClean="0"/>
              <a:t> </a:t>
            </a:r>
            <a:r>
              <a:rPr lang="de-AT" sz="2100" i="1" dirty="0" smtClean="0"/>
              <a:t>PLATON </a:t>
            </a:r>
          </a:p>
          <a:p>
            <a:r>
              <a:rPr lang="de-AT" sz="2100" dirty="0" err="1" smtClean="0"/>
              <a:t>or</a:t>
            </a:r>
            <a:r>
              <a:rPr lang="de-AT" sz="2100" dirty="0" smtClean="0"/>
              <a:t> </a:t>
            </a:r>
            <a:r>
              <a:rPr lang="de-AT" sz="2100" dirty="0" err="1" smtClean="0"/>
              <a:t>the</a:t>
            </a:r>
            <a:r>
              <a:rPr lang="de-AT" sz="2100" dirty="0" smtClean="0"/>
              <a:t> </a:t>
            </a:r>
            <a:r>
              <a:rPr lang="de-AT" sz="2100" dirty="0" err="1" smtClean="0"/>
              <a:t>freely</a:t>
            </a:r>
            <a:r>
              <a:rPr lang="de-AT" sz="2100" dirty="0" smtClean="0"/>
              <a:t> </a:t>
            </a:r>
            <a:r>
              <a:rPr lang="de-AT" sz="2100" dirty="0" err="1" smtClean="0"/>
              <a:t>downloadable</a:t>
            </a:r>
            <a:r>
              <a:rPr lang="de-AT" sz="2100" dirty="0" smtClean="0"/>
              <a:t> </a:t>
            </a:r>
            <a:r>
              <a:rPr lang="de-AT" sz="2100" b="1" i="1" dirty="0" smtClean="0"/>
              <a:t>Mercury </a:t>
            </a:r>
            <a:endParaRPr lang="de-AT" sz="2100" b="1" i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6286500"/>
            <a:ext cx="14287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59632" y="404664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dirty="0" smtClean="0">
                <a:hlinkClick r:id="rId2"/>
              </a:rPr>
              <a:t>http://www.ccdc.cam.ac.uk/products/mercury/</a:t>
            </a:r>
            <a:endParaRPr lang="de-AT" sz="2400" dirty="0" smtClean="0"/>
          </a:p>
          <a:p>
            <a:endParaRPr lang="de-AT" sz="2400" dirty="0" smtClean="0"/>
          </a:p>
          <a:p>
            <a:r>
              <a:rPr lang="de-AT" sz="2400" dirty="0" err="1" smtClean="0"/>
              <a:t>Load</a:t>
            </a:r>
            <a:r>
              <a:rPr lang="de-AT" sz="2400" dirty="0" smtClean="0"/>
              <a:t> CIF</a:t>
            </a:r>
          </a:p>
          <a:p>
            <a:endParaRPr lang="de-AT" sz="2400" dirty="0" smtClean="0"/>
          </a:p>
          <a:p>
            <a:r>
              <a:rPr lang="de-AT" sz="2400" dirty="0" smtClean="0"/>
              <a:t>Display</a:t>
            </a:r>
          </a:p>
          <a:p>
            <a:r>
              <a:rPr lang="de-AT" sz="2400" dirty="0" err="1" smtClean="0"/>
              <a:t>Symmetry</a:t>
            </a:r>
            <a:r>
              <a:rPr lang="de-AT" sz="2400" dirty="0" smtClean="0"/>
              <a:t> Elements</a:t>
            </a:r>
            <a:endParaRPr lang="de-A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59632" y="404664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dirty="0" smtClean="0">
                <a:hlinkClick r:id="rId2"/>
              </a:rPr>
              <a:t>http://www.ccdc.cam.ac.uk/products/mercury/</a:t>
            </a:r>
            <a:endParaRPr lang="de-AT" sz="2400" dirty="0" smtClean="0"/>
          </a:p>
          <a:p>
            <a:endParaRPr lang="de-AT" sz="2400" dirty="0" smtClean="0"/>
          </a:p>
          <a:p>
            <a:r>
              <a:rPr lang="de-AT" sz="2400" dirty="0" err="1" smtClean="0"/>
              <a:t>Load</a:t>
            </a:r>
            <a:r>
              <a:rPr lang="de-AT" sz="2400" dirty="0" smtClean="0"/>
              <a:t> CIF</a:t>
            </a:r>
          </a:p>
          <a:p>
            <a:endParaRPr lang="de-AT" sz="2400" dirty="0" smtClean="0"/>
          </a:p>
          <a:p>
            <a:r>
              <a:rPr lang="de-AT" sz="2400" dirty="0" smtClean="0"/>
              <a:t>Display</a:t>
            </a:r>
          </a:p>
          <a:p>
            <a:r>
              <a:rPr lang="de-AT" sz="2400" dirty="0" err="1" smtClean="0"/>
              <a:t>Symmetry</a:t>
            </a:r>
            <a:r>
              <a:rPr lang="de-AT" sz="2400" dirty="0" smtClean="0"/>
              <a:t> Elements</a:t>
            </a:r>
            <a:endParaRPr lang="de-AT" sz="2400" dirty="0"/>
          </a:p>
        </p:txBody>
      </p:sp>
      <p:grpSp>
        <p:nvGrpSpPr>
          <p:cNvPr id="11" name="Gruppieren 10"/>
          <p:cNvGrpSpPr/>
          <p:nvPr/>
        </p:nvGrpSpPr>
        <p:grpSpPr>
          <a:xfrm>
            <a:off x="0" y="0"/>
            <a:ext cx="9144000" cy="6858000"/>
            <a:chOff x="0" y="-27384"/>
            <a:chExt cx="9144000" cy="6858000"/>
          </a:xfrm>
        </p:grpSpPr>
        <p:pic>
          <p:nvPicPr>
            <p:cNvPr id="5" name="Grafik 4" descr="test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-27384"/>
              <a:ext cx="9144000" cy="6858000"/>
            </a:xfrm>
            <a:prstGeom prst="rect">
              <a:avLst/>
            </a:prstGeom>
          </p:spPr>
        </p:pic>
        <p:sp>
          <p:nvSpPr>
            <p:cNvPr id="10" name="Rechteck 9"/>
            <p:cNvSpPr/>
            <p:nvPr/>
          </p:nvSpPr>
          <p:spPr>
            <a:xfrm>
              <a:off x="251520" y="404664"/>
              <a:ext cx="79928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,</a:t>
              </a:r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'-Dimethylethylenediammonium</a:t>
              </a:r>
              <a:r>
                <a:rPr lang="de-AT" b="1" dirty="0" smtClean="0">
                  <a:solidFill>
                    <a:srgbClr val="00B050"/>
                  </a:solidFill>
                </a:rPr>
                <a:t>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dioxalatocuprate</a:t>
              </a:r>
              <a:r>
                <a:rPr lang="de-AT" b="1" dirty="0" smtClean="0">
                  <a:solidFill>
                    <a:srgbClr val="00B050"/>
                  </a:solidFill>
                </a:rPr>
                <a:t>(II)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59632" y="404664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dirty="0" smtClean="0">
                <a:hlinkClick r:id="rId2"/>
              </a:rPr>
              <a:t>http://www.ccdc.cam.ac.uk/products/mercury/</a:t>
            </a:r>
            <a:endParaRPr lang="de-AT" sz="2400" dirty="0" smtClean="0"/>
          </a:p>
          <a:p>
            <a:endParaRPr lang="de-AT" sz="2400" dirty="0" smtClean="0"/>
          </a:p>
          <a:p>
            <a:r>
              <a:rPr lang="de-AT" sz="2400" dirty="0" err="1" smtClean="0"/>
              <a:t>Load</a:t>
            </a:r>
            <a:r>
              <a:rPr lang="de-AT" sz="2400" dirty="0" smtClean="0"/>
              <a:t> CIF</a:t>
            </a:r>
          </a:p>
          <a:p>
            <a:endParaRPr lang="de-AT" sz="2400" dirty="0" smtClean="0"/>
          </a:p>
          <a:p>
            <a:r>
              <a:rPr lang="de-AT" sz="2400" dirty="0" smtClean="0"/>
              <a:t>Display</a:t>
            </a:r>
          </a:p>
          <a:p>
            <a:r>
              <a:rPr lang="de-AT" sz="2400" dirty="0" err="1" smtClean="0"/>
              <a:t>Symmetry</a:t>
            </a:r>
            <a:r>
              <a:rPr lang="de-AT" sz="2400" dirty="0" smtClean="0"/>
              <a:t> Elements</a:t>
            </a:r>
            <a:endParaRPr lang="de-AT" sz="2400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0" y="0"/>
            <a:ext cx="9144000" cy="6858000"/>
            <a:chOff x="0" y="-27384"/>
            <a:chExt cx="9144000" cy="6858000"/>
          </a:xfrm>
        </p:grpSpPr>
        <p:pic>
          <p:nvPicPr>
            <p:cNvPr id="5" name="Grafik 4" descr="test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-27384"/>
              <a:ext cx="9144000" cy="6858000"/>
            </a:xfrm>
            <a:prstGeom prst="rect">
              <a:avLst/>
            </a:prstGeom>
          </p:spPr>
        </p:pic>
        <p:sp>
          <p:nvSpPr>
            <p:cNvPr id="10" name="Rechteck 9"/>
            <p:cNvSpPr/>
            <p:nvPr/>
          </p:nvSpPr>
          <p:spPr>
            <a:xfrm>
              <a:off x="251520" y="404664"/>
              <a:ext cx="79928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,</a:t>
              </a:r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'-Dimethylethylenediammonium</a:t>
              </a:r>
              <a:r>
                <a:rPr lang="de-AT" b="1" dirty="0" smtClean="0">
                  <a:solidFill>
                    <a:srgbClr val="00B050"/>
                  </a:solidFill>
                </a:rPr>
                <a:t>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dioxalatocuprate</a:t>
              </a:r>
              <a:r>
                <a:rPr lang="de-AT" b="1" dirty="0" smtClean="0">
                  <a:solidFill>
                    <a:srgbClr val="00B050"/>
                  </a:solidFill>
                </a:rPr>
                <a:t>(II)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Gruppieren 12"/>
          <p:cNvGrpSpPr/>
          <p:nvPr/>
        </p:nvGrpSpPr>
        <p:grpSpPr>
          <a:xfrm>
            <a:off x="0" y="-27384"/>
            <a:ext cx="9144000" cy="6858000"/>
            <a:chOff x="0" y="-1944216"/>
            <a:chExt cx="9144000" cy="6858000"/>
          </a:xfrm>
        </p:grpSpPr>
        <p:grpSp>
          <p:nvGrpSpPr>
            <p:cNvPr id="6" name="Gruppieren 8"/>
            <p:cNvGrpSpPr/>
            <p:nvPr/>
          </p:nvGrpSpPr>
          <p:grpSpPr>
            <a:xfrm>
              <a:off x="0" y="-1944216"/>
              <a:ext cx="9144000" cy="6858000"/>
              <a:chOff x="-2916832" y="1700808"/>
              <a:chExt cx="9144000" cy="6858000"/>
            </a:xfrm>
          </p:grpSpPr>
          <p:pic>
            <p:nvPicPr>
              <p:cNvPr id="7" name="Grafik 6" descr="test2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-2916832" y="1700808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8" name="Textfeld 7"/>
              <p:cNvSpPr txBox="1"/>
              <p:nvPr/>
            </p:nvSpPr>
            <p:spPr>
              <a:xfrm>
                <a:off x="-2449288" y="3501008"/>
                <a:ext cx="26589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AT" dirty="0" smtClean="0">
                    <a:solidFill>
                      <a:srgbClr val="FFC000"/>
                    </a:solidFill>
                  </a:rPr>
                  <a:t>Inversion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symmetry</a:t>
                </a:r>
                <a:r>
                  <a:rPr lang="de-AT" dirty="0" smtClean="0">
                    <a:solidFill>
                      <a:srgbClr val="FFC00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cation</a:t>
                </a:r>
                <a:endParaRPr lang="de-AT" dirty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12" name="Rechteck 11"/>
            <p:cNvSpPr/>
            <p:nvPr/>
          </p:nvSpPr>
          <p:spPr>
            <a:xfrm>
              <a:off x="251520" y="-1665476"/>
              <a:ext cx="79928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,</a:t>
              </a:r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'-Dimethylethylenediammonium</a:t>
              </a:r>
              <a:r>
                <a:rPr lang="de-AT" b="1" dirty="0" smtClean="0">
                  <a:solidFill>
                    <a:srgbClr val="00B050"/>
                  </a:solidFill>
                </a:rPr>
                <a:t>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dioxalatocuprate</a:t>
              </a:r>
              <a:r>
                <a:rPr lang="de-AT" b="1" dirty="0" smtClean="0">
                  <a:solidFill>
                    <a:srgbClr val="00B050"/>
                  </a:solidFill>
                </a:rPr>
                <a:t>(II)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59632" y="404664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dirty="0" smtClean="0">
                <a:hlinkClick r:id="rId2"/>
              </a:rPr>
              <a:t>http://www.ccdc.cam.ac.uk/products/mercury/</a:t>
            </a:r>
            <a:endParaRPr lang="de-AT" sz="2400" dirty="0" smtClean="0"/>
          </a:p>
          <a:p>
            <a:endParaRPr lang="de-AT" sz="2400" dirty="0" smtClean="0"/>
          </a:p>
          <a:p>
            <a:r>
              <a:rPr lang="de-AT" sz="2400" dirty="0" err="1" smtClean="0"/>
              <a:t>Load</a:t>
            </a:r>
            <a:r>
              <a:rPr lang="de-AT" sz="2400" dirty="0" smtClean="0"/>
              <a:t> CIF</a:t>
            </a:r>
          </a:p>
          <a:p>
            <a:endParaRPr lang="de-AT" sz="2400" dirty="0" smtClean="0"/>
          </a:p>
          <a:p>
            <a:r>
              <a:rPr lang="de-AT" sz="2400" dirty="0" smtClean="0"/>
              <a:t>Display</a:t>
            </a:r>
          </a:p>
          <a:p>
            <a:r>
              <a:rPr lang="de-AT" sz="2400" dirty="0" err="1" smtClean="0"/>
              <a:t>Symmetry</a:t>
            </a:r>
            <a:r>
              <a:rPr lang="de-AT" sz="2400" dirty="0" smtClean="0"/>
              <a:t> Elements</a:t>
            </a:r>
            <a:endParaRPr lang="de-AT" sz="2400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0" y="0"/>
            <a:ext cx="9144000" cy="6858000"/>
            <a:chOff x="0" y="-27384"/>
            <a:chExt cx="9144000" cy="6858000"/>
          </a:xfrm>
        </p:grpSpPr>
        <p:pic>
          <p:nvPicPr>
            <p:cNvPr id="5" name="Grafik 4" descr="test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-27384"/>
              <a:ext cx="9144000" cy="6858000"/>
            </a:xfrm>
            <a:prstGeom prst="rect">
              <a:avLst/>
            </a:prstGeom>
          </p:spPr>
        </p:pic>
        <p:sp>
          <p:nvSpPr>
            <p:cNvPr id="10" name="Rechteck 9"/>
            <p:cNvSpPr/>
            <p:nvPr/>
          </p:nvSpPr>
          <p:spPr>
            <a:xfrm>
              <a:off x="251520" y="404664"/>
              <a:ext cx="79928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,</a:t>
              </a:r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'-Dimethylethylenediammonium</a:t>
              </a:r>
              <a:r>
                <a:rPr lang="de-AT" b="1" dirty="0" smtClean="0">
                  <a:solidFill>
                    <a:srgbClr val="00B050"/>
                  </a:solidFill>
                </a:rPr>
                <a:t>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dioxalatocuprate</a:t>
              </a:r>
              <a:r>
                <a:rPr lang="de-AT" b="1" dirty="0" smtClean="0">
                  <a:solidFill>
                    <a:srgbClr val="00B050"/>
                  </a:solidFill>
                </a:rPr>
                <a:t>(II)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Gruppieren 12"/>
          <p:cNvGrpSpPr/>
          <p:nvPr/>
        </p:nvGrpSpPr>
        <p:grpSpPr>
          <a:xfrm>
            <a:off x="0" y="-27384"/>
            <a:ext cx="9144000" cy="6858000"/>
            <a:chOff x="0" y="-1944216"/>
            <a:chExt cx="9144000" cy="6858000"/>
          </a:xfrm>
        </p:grpSpPr>
        <p:grpSp>
          <p:nvGrpSpPr>
            <p:cNvPr id="6" name="Gruppieren 8"/>
            <p:cNvGrpSpPr/>
            <p:nvPr/>
          </p:nvGrpSpPr>
          <p:grpSpPr>
            <a:xfrm>
              <a:off x="0" y="-1944216"/>
              <a:ext cx="9144000" cy="6858000"/>
              <a:chOff x="-2916832" y="1700808"/>
              <a:chExt cx="9144000" cy="6858000"/>
            </a:xfrm>
          </p:grpSpPr>
          <p:pic>
            <p:nvPicPr>
              <p:cNvPr id="7" name="Grafik 6" descr="test2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-2916832" y="1700808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8" name="Textfeld 7"/>
              <p:cNvSpPr txBox="1"/>
              <p:nvPr/>
            </p:nvSpPr>
            <p:spPr>
              <a:xfrm>
                <a:off x="-2449288" y="3501008"/>
                <a:ext cx="26589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AT" dirty="0" smtClean="0">
                    <a:solidFill>
                      <a:srgbClr val="FFC000"/>
                    </a:solidFill>
                  </a:rPr>
                  <a:t>Inversion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symmetry</a:t>
                </a:r>
                <a:r>
                  <a:rPr lang="de-AT" dirty="0" smtClean="0">
                    <a:solidFill>
                      <a:srgbClr val="FFC00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cation</a:t>
                </a:r>
                <a:endParaRPr lang="de-AT" dirty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12" name="Rechteck 11"/>
            <p:cNvSpPr/>
            <p:nvPr/>
          </p:nvSpPr>
          <p:spPr>
            <a:xfrm>
              <a:off x="251520" y="-1665476"/>
              <a:ext cx="79928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,</a:t>
              </a:r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'-Dimethylethylenediammonium</a:t>
              </a:r>
              <a:r>
                <a:rPr lang="de-AT" b="1" dirty="0" smtClean="0">
                  <a:solidFill>
                    <a:srgbClr val="00B050"/>
                  </a:solidFill>
                </a:rPr>
                <a:t>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dioxalatocuprate</a:t>
              </a:r>
              <a:r>
                <a:rPr lang="de-AT" b="1" dirty="0" smtClean="0">
                  <a:solidFill>
                    <a:srgbClr val="00B050"/>
                  </a:solidFill>
                </a:rPr>
                <a:t>(II)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9" name="Gruppieren 13"/>
          <p:cNvGrpSpPr/>
          <p:nvPr/>
        </p:nvGrpSpPr>
        <p:grpSpPr>
          <a:xfrm>
            <a:off x="35496" y="-27384"/>
            <a:ext cx="9144000" cy="6858000"/>
            <a:chOff x="0" y="0"/>
            <a:chExt cx="9144000" cy="6858000"/>
          </a:xfrm>
        </p:grpSpPr>
        <p:grpSp>
          <p:nvGrpSpPr>
            <p:cNvPr id="11" name="Gruppieren 5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17" name="Grafik 16" descr="test3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8" name="Textfeld 17"/>
              <p:cNvSpPr txBox="1"/>
              <p:nvPr/>
            </p:nvSpPr>
            <p:spPr>
              <a:xfrm>
                <a:off x="323528" y="3789040"/>
                <a:ext cx="202824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AT" dirty="0" smtClean="0">
                    <a:solidFill>
                      <a:srgbClr val="FFC000"/>
                    </a:solidFill>
                  </a:rPr>
                  <a:t>Inversion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symmetry</a:t>
                </a:r>
                <a:endParaRPr lang="de-AT" dirty="0" smtClean="0">
                  <a:solidFill>
                    <a:srgbClr val="FFC000"/>
                  </a:solidFill>
                </a:endParaRPr>
              </a:p>
              <a:p>
                <a:r>
                  <a:rPr lang="de-AT" dirty="0" err="1" smtClean="0">
                    <a:solidFill>
                      <a:srgbClr val="FFC000"/>
                    </a:solidFill>
                  </a:rPr>
                  <a:t>dimeric</a:t>
                </a:r>
                <a:r>
                  <a:rPr lang="de-AT" dirty="0" smtClean="0">
                    <a:solidFill>
                      <a:srgbClr val="FFC00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complex</a:t>
                </a:r>
                <a:endParaRPr lang="de-AT" dirty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16" name="Rechteck 15"/>
            <p:cNvSpPr/>
            <p:nvPr/>
          </p:nvSpPr>
          <p:spPr>
            <a:xfrm>
              <a:off x="251520" y="260648"/>
              <a:ext cx="889248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dirty="0" err="1" smtClean="0">
                  <a:solidFill>
                    <a:srgbClr val="00B050"/>
                  </a:solidFill>
                </a:rPr>
                <a:t>Tetrakis</a:t>
              </a:r>
              <a:r>
                <a:rPr lang="de-AT" b="1" dirty="0" smtClean="0">
                  <a:solidFill>
                    <a:srgbClr val="00B050"/>
                  </a:solidFill>
                </a:rPr>
                <a:t>(</a:t>
              </a:r>
              <a:r>
                <a:rPr lang="el-GR" b="1" dirty="0" smtClean="0">
                  <a:solidFill>
                    <a:srgbClr val="00B050"/>
                  </a:solidFill>
                </a:rPr>
                <a:t>μ</a:t>
              </a:r>
              <a:r>
                <a:rPr lang="de-AT" b="1" baseline="-25000" dirty="0" smtClean="0">
                  <a:solidFill>
                    <a:srgbClr val="00B050"/>
                  </a:solidFill>
                </a:rPr>
                <a:t>2</a:t>
              </a:r>
              <a:r>
                <a:rPr lang="de-AT" b="1" dirty="0" smtClean="0">
                  <a:solidFill>
                    <a:srgbClr val="00B050"/>
                  </a:solidFill>
                </a:rPr>
                <a:t>-2-phenoxypropionato-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3</a:t>
              </a:r>
              <a:r>
                <a:rPr lang="de-AT" b="1" dirty="0" smtClean="0">
                  <a:solidFill>
                    <a:srgbClr val="00B050"/>
                  </a:solidFill>
                </a:rPr>
                <a:t>-O,O‚O‘‚-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3</a:t>
              </a:r>
              <a:r>
                <a:rPr lang="de-AT" b="1" dirty="0" smtClean="0">
                  <a:solidFill>
                    <a:srgbClr val="00B050"/>
                  </a:solidFill>
                </a:rPr>
                <a:t>O,O,O,-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4</a:t>
              </a:r>
              <a:r>
                <a:rPr lang="de-AT" b="1" dirty="0" smtClean="0">
                  <a:solidFill>
                    <a:srgbClr val="00B050"/>
                  </a:solidFill>
                </a:rPr>
                <a:t>O,O‚)-bis[(2-phenoxypropionato-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2</a:t>
              </a:r>
              <a:r>
                <a:rPr lang="de-AT" b="1" dirty="0" smtClean="0">
                  <a:solidFill>
                    <a:srgbClr val="00B050"/>
                  </a:solidFill>
                </a:rPr>
                <a:t>-O,O')(1,10-phenanthroline-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2-</a:t>
              </a:r>
              <a:r>
                <a:rPr lang="de-AT" b="1" dirty="0" smtClean="0">
                  <a:solidFill>
                    <a:srgbClr val="00B050"/>
                  </a:solidFill>
                </a:rPr>
                <a:t>N,N‘)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gadolinium</a:t>
              </a:r>
              <a:r>
                <a:rPr lang="de-AT" b="1" dirty="0" smtClean="0">
                  <a:solidFill>
                    <a:srgbClr val="00B050"/>
                  </a:solidFill>
                </a:rPr>
                <a:t>(III)]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259632" y="404664"/>
            <a:ext cx="6984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2400" dirty="0" smtClean="0">
                <a:hlinkClick r:id="rId2"/>
              </a:rPr>
              <a:t>http://www.ccdc.cam.ac.uk/products/mercury/</a:t>
            </a:r>
            <a:endParaRPr lang="de-AT" sz="2400" dirty="0" smtClean="0"/>
          </a:p>
          <a:p>
            <a:endParaRPr lang="de-AT" sz="2400" dirty="0" smtClean="0"/>
          </a:p>
          <a:p>
            <a:r>
              <a:rPr lang="de-AT" sz="2400" dirty="0" err="1" smtClean="0"/>
              <a:t>Load</a:t>
            </a:r>
            <a:r>
              <a:rPr lang="de-AT" sz="2400" dirty="0" smtClean="0"/>
              <a:t> CIF</a:t>
            </a:r>
          </a:p>
          <a:p>
            <a:endParaRPr lang="de-AT" sz="2400" dirty="0" smtClean="0"/>
          </a:p>
          <a:p>
            <a:r>
              <a:rPr lang="de-AT" sz="2400" dirty="0" smtClean="0"/>
              <a:t>Display</a:t>
            </a:r>
          </a:p>
          <a:p>
            <a:r>
              <a:rPr lang="de-AT" sz="2400" dirty="0" err="1" smtClean="0"/>
              <a:t>Symmetry</a:t>
            </a:r>
            <a:r>
              <a:rPr lang="de-AT" sz="2400" dirty="0" smtClean="0"/>
              <a:t> Elements</a:t>
            </a:r>
            <a:endParaRPr lang="de-AT" sz="2400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0" y="0"/>
            <a:ext cx="9144000" cy="6858000"/>
            <a:chOff x="0" y="-27384"/>
            <a:chExt cx="9144000" cy="6858000"/>
          </a:xfrm>
        </p:grpSpPr>
        <p:pic>
          <p:nvPicPr>
            <p:cNvPr id="5" name="Grafik 4" descr="test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-27384"/>
              <a:ext cx="9144000" cy="6858000"/>
            </a:xfrm>
            <a:prstGeom prst="rect">
              <a:avLst/>
            </a:prstGeom>
          </p:spPr>
        </p:pic>
        <p:sp>
          <p:nvSpPr>
            <p:cNvPr id="10" name="Rechteck 9"/>
            <p:cNvSpPr/>
            <p:nvPr/>
          </p:nvSpPr>
          <p:spPr>
            <a:xfrm>
              <a:off x="251520" y="404664"/>
              <a:ext cx="79928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,</a:t>
              </a:r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'-Dimethylethylenediammonium</a:t>
              </a:r>
              <a:r>
                <a:rPr lang="de-AT" b="1" dirty="0" smtClean="0">
                  <a:solidFill>
                    <a:srgbClr val="00B050"/>
                  </a:solidFill>
                </a:rPr>
                <a:t>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dioxalatocuprate</a:t>
              </a:r>
              <a:r>
                <a:rPr lang="de-AT" b="1" dirty="0" smtClean="0">
                  <a:solidFill>
                    <a:srgbClr val="00B050"/>
                  </a:solidFill>
                </a:rPr>
                <a:t>(II)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" name="Gruppieren 12"/>
          <p:cNvGrpSpPr/>
          <p:nvPr/>
        </p:nvGrpSpPr>
        <p:grpSpPr>
          <a:xfrm>
            <a:off x="0" y="-27384"/>
            <a:ext cx="9144000" cy="6858000"/>
            <a:chOff x="0" y="-1944216"/>
            <a:chExt cx="9144000" cy="6858000"/>
          </a:xfrm>
        </p:grpSpPr>
        <p:grpSp>
          <p:nvGrpSpPr>
            <p:cNvPr id="6" name="Gruppieren 8"/>
            <p:cNvGrpSpPr/>
            <p:nvPr/>
          </p:nvGrpSpPr>
          <p:grpSpPr>
            <a:xfrm>
              <a:off x="0" y="-1944216"/>
              <a:ext cx="9144000" cy="6858000"/>
              <a:chOff x="-2916832" y="1700808"/>
              <a:chExt cx="9144000" cy="6858000"/>
            </a:xfrm>
          </p:grpSpPr>
          <p:pic>
            <p:nvPicPr>
              <p:cNvPr id="7" name="Grafik 6" descr="test2.png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-2916832" y="1700808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8" name="Textfeld 7"/>
              <p:cNvSpPr txBox="1"/>
              <p:nvPr/>
            </p:nvSpPr>
            <p:spPr>
              <a:xfrm>
                <a:off x="-2449288" y="3501008"/>
                <a:ext cx="26589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AT" dirty="0" smtClean="0">
                    <a:solidFill>
                      <a:srgbClr val="FFC000"/>
                    </a:solidFill>
                  </a:rPr>
                  <a:t>Inversion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symmetry</a:t>
                </a:r>
                <a:r>
                  <a:rPr lang="de-AT" dirty="0" smtClean="0">
                    <a:solidFill>
                      <a:srgbClr val="FFC00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cation</a:t>
                </a:r>
                <a:endParaRPr lang="de-AT" dirty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12" name="Rechteck 11"/>
            <p:cNvSpPr/>
            <p:nvPr/>
          </p:nvSpPr>
          <p:spPr>
            <a:xfrm>
              <a:off x="251520" y="-1665476"/>
              <a:ext cx="799288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,</a:t>
              </a:r>
              <a:r>
                <a:rPr lang="de-AT" b="1" i="1" dirty="0" err="1" smtClean="0">
                  <a:solidFill>
                    <a:srgbClr val="00B050"/>
                  </a:solidFill>
                </a:rPr>
                <a:t>N</a:t>
              </a:r>
              <a:r>
                <a:rPr lang="de-AT" b="1" dirty="0" err="1" smtClean="0">
                  <a:solidFill>
                    <a:srgbClr val="00B050"/>
                  </a:solidFill>
                </a:rPr>
                <a:t>'-Dimethylethylenediammonium</a:t>
              </a:r>
              <a:r>
                <a:rPr lang="de-AT" b="1" dirty="0" smtClean="0">
                  <a:solidFill>
                    <a:srgbClr val="00B050"/>
                  </a:solidFill>
                </a:rPr>
                <a:t>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dioxalatocuprate</a:t>
              </a:r>
              <a:r>
                <a:rPr lang="de-AT" b="1" dirty="0" smtClean="0">
                  <a:solidFill>
                    <a:srgbClr val="00B050"/>
                  </a:solidFill>
                </a:rPr>
                <a:t>(II)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9" name="Gruppieren 13"/>
          <p:cNvGrpSpPr/>
          <p:nvPr/>
        </p:nvGrpSpPr>
        <p:grpSpPr>
          <a:xfrm>
            <a:off x="35496" y="-27384"/>
            <a:ext cx="9144000" cy="6858000"/>
            <a:chOff x="0" y="0"/>
            <a:chExt cx="9144000" cy="6858000"/>
          </a:xfrm>
        </p:grpSpPr>
        <p:grpSp>
          <p:nvGrpSpPr>
            <p:cNvPr id="11" name="Gruppieren 5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17" name="Grafik 16" descr="test3.png"/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8" name="Textfeld 17"/>
              <p:cNvSpPr txBox="1"/>
              <p:nvPr/>
            </p:nvSpPr>
            <p:spPr>
              <a:xfrm>
                <a:off x="323528" y="3789040"/>
                <a:ext cx="202824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AT" dirty="0" smtClean="0">
                    <a:solidFill>
                      <a:srgbClr val="FFC000"/>
                    </a:solidFill>
                  </a:rPr>
                  <a:t>Inversion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symmetry</a:t>
                </a:r>
                <a:endParaRPr lang="de-AT" dirty="0" smtClean="0">
                  <a:solidFill>
                    <a:srgbClr val="FFC000"/>
                  </a:solidFill>
                </a:endParaRPr>
              </a:p>
              <a:p>
                <a:r>
                  <a:rPr lang="de-AT" dirty="0" err="1" smtClean="0">
                    <a:solidFill>
                      <a:srgbClr val="FFC000"/>
                    </a:solidFill>
                  </a:rPr>
                  <a:t>dimeric</a:t>
                </a:r>
                <a:r>
                  <a:rPr lang="de-AT" dirty="0" smtClean="0">
                    <a:solidFill>
                      <a:srgbClr val="FFC00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FFC000"/>
                    </a:solidFill>
                  </a:rPr>
                  <a:t>complex</a:t>
                </a:r>
                <a:endParaRPr lang="de-AT" dirty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16" name="Rechteck 15"/>
            <p:cNvSpPr/>
            <p:nvPr/>
          </p:nvSpPr>
          <p:spPr>
            <a:xfrm>
              <a:off x="251520" y="260648"/>
              <a:ext cx="889248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de-AT" b="1" dirty="0" err="1" smtClean="0">
                  <a:solidFill>
                    <a:srgbClr val="00B050"/>
                  </a:solidFill>
                </a:rPr>
                <a:t>Tetrakis</a:t>
              </a:r>
              <a:r>
                <a:rPr lang="de-AT" b="1" dirty="0" smtClean="0">
                  <a:solidFill>
                    <a:srgbClr val="00B050"/>
                  </a:solidFill>
                </a:rPr>
                <a:t>(</a:t>
              </a:r>
              <a:r>
                <a:rPr lang="el-GR" b="1" dirty="0" smtClean="0">
                  <a:solidFill>
                    <a:srgbClr val="00B050"/>
                  </a:solidFill>
                </a:rPr>
                <a:t>μ</a:t>
              </a:r>
              <a:r>
                <a:rPr lang="de-AT" b="1" baseline="-25000" dirty="0" smtClean="0">
                  <a:solidFill>
                    <a:srgbClr val="00B050"/>
                  </a:solidFill>
                </a:rPr>
                <a:t>2</a:t>
              </a:r>
              <a:r>
                <a:rPr lang="de-AT" b="1" dirty="0" smtClean="0">
                  <a:solidFill>
                    <a:srgbClr val="00B050"/>
                  </a:solidFill>
                </a:rPr>
                <a:t>-2-phenoxypropionato-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3</a:t>
              </a:r>
              <a:r>
                <a:rPr lang="de-AT" b="1" dirty="0" smtClean="0">
                  <a:solidFill>
                    <a:srgbClr val="00B050"/>
                  </a:solidFill>
                </a:rPr>
                <a:t>-O,O‚O‘‚-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3</a:t>
              </a:r>
              <a:r>
                <a:rPr lang="de-AT" b="1" dirty="0" smtClean="0">
                  <a:solidFill>
                    <a:srgbClr val="00B050"/>
                  </a:solidFill>
                </a:rPr>
                <a:t>O,O,O,-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4</a:t>
              </a:r>
              <a:r>
                <a:rPr lang="de-AT" b="1" dirty="0" smtClean="0">
                  <a:solidFill>
                    <a:srgbClr val="00B050"/>
                  </a:solidFill>
                </a:rPr>
                <a:t>O,O‚)-bis[(2-phenoxypropionato-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2</a:t>
              </a:r>
              <a:r>
                <a:rPr lang="de-AT" b="1" dirty="0" smtClean="0">
                  <a:solidFill>
                    <a:srgbClr val="00B050"/>
                  </a:solidFill>
                </a:rPr>
                <a:t>-O,O')(1,10-phenanthroline-</a:t>
              </a:r>
              <a:r>
                <a:rPr lang="el-GR" b="1" dirty="0" smtClean="0">
                  <a:solidFill>
                    <a:srgbClr val="00B050"/>
                  </a:solidFill>
                </a:rPr>
                <a:t>κ</a:t>
              </a:r>
              <a:r>
                <a:rPr lang="de-AT" b="1" baseline="30000" dirty="0" smtClean="0">
                  <a:solidFill>
                    <a:srgbClr val="00B050"/>
                  </a:solidFill>
                </a:rPr>
                <a:t>2-</a:t>
              </a:r>
              <a:r>
                <a:rPr lang="de-AT" b="1" dirty="0" smtClean="0">
                  <a:solidFill>
                    <a:srgbClr val="00B050"/>
                  </a:solidFill>
                </a:rPr>
                <a:t>N,N‘) </a:t>
              </a:r>
              <a:r>
                <a:rPr lang="de-AT" b="1" dirty="0" err="1" smtClean="0">
                  <a:solidFill>
                    <a:srgbClr val="00B050"/>
                  </a:solidFill>
                </a:rPr>
                <a:t>gadolinium</a:t>
              </a:r>
              <a:r>
                <a:rPr lang="de-AT" b="1" dirty="0" smtClean="0">
                  <a:solidFill>
                    <a:srgbClr val="00B050"/>
                  </a:solidFill>
                </a:rPr>
                <a:t>(III)]</a:t>
              </a:r>
              <a:endParaRPr lang="de-AT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3" name="Gruppieren 18"/>
          <p:cNvGrpSpPr/>
          <p:nvPr/>
        </p:nvGrpSpPr>
        <p:grpSpPr>
          <a:xfrm>
            <a:off x="35496" y="27384"/>
            <a:ext cx="9144000" cy="6858000"/>
            <a:chOff x="0" y="0"/>
            <a:chExt cx="9144000" cy="6858000"/>
          </a:xfrm>
        </p:grpSpPr>
        <p:grpSp>
          <p:nvGrpSpPr>
            <p:cNvPr id="14" name="Gruppieren 3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24" name="Grafik 23" descr="test4.png"/>
              <p:cNvPicPr>
                <a:picLocks noChangeAspect="1"/>
              </p:cNvPicPr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25" name="Textfeld 24"/>
              <p:cNvSpPr txBox="1"/>
              <p:nvPr/>
            </p:nvSpPr>
            <p:spPr>
              <a:xfrm>
                <a:off x="755576" y="1988840"/>
                <a:ext cx="227081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AT" dirty="0" err="1" smtClean="0">
                    <a:solidFill>
                      <a:srgbClr val="00B0F0"/>
                    </a:solidFill>
                  </a:rPr>
                  <a:t>Mirror</a:t>
                </a:r>
                <a:r>
                  <a:rPr lang="de-AT" dirty="0" smtClean="0">
                    <a:solidFill>
                      <a:srgbClr val="00B0F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00B0F0"/>
                    </a:solidFill>
                  </a:rPr>
                  <a:t>symmetry</a:t>
                </a:r>
                <a:endParaRPr lang="de-AT" dirty="0" smtClean="0">
                  <a:solidFill>
                    <a:srgbClr val="00B0F0"/>
                  </a:solidFill>
                </a:endParaRPr>
              </a:p>
              <a:p>
                <a:r>
                  <a:rPr lang="de-AT" dirty="0" err="1" smtClean="0">
                    <a:solidFill>
                      <a:srgbClr val="00B0F0"/>
                    </a:solidFill>
                  </a:rPr>
                  <a:t>for</a:t>
                </a:r>
                <a:r>
                  <a:rPr lang="de-AT" dirty="0" smtClean="0">
                    <a:solidFill>
                      <a:srgbClr val="00B0F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00B0F0"/>
                    </a:solidFill>
                  </a:rPr>
                  <a:t>the</a:t>
                </a:r>
                <a:r>
                  <a:rPr lang="de-AT" dirty="0" smtClean="0">
                    <a:solidFill>
                      <a:srgbClr val="00B0F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00B0F0"/>
                    </a:solidFill>
                  </a:rPr>
                  <a:t>entire</a:t>
                </a:r>
                <a:r>
                  <a:rPr lang="de-AT" dirty="0" smtClean="0">
                    <a:solidFill>
                      <a:srgbClr val="00B0F0"/>
                    </a:solidFill>
                  </a:rPr>
                  <a:t> </a:t>
                </a:r>
                <a:r>
                  <a:rPr lang="de-AT" dirty="0" err="1" smtClean="0">
                    <a:solidFill>
                      <a:srgbClr val="00B0F0"/>
                    </a:solidFill>
                  </a:rPr>
                  <a:t>complex</a:t>
                </a:r>
                <a:endParaRPr lang="de-AT" dirty="0">
                  <a:solidFill>
                    <a:srgbClr val="00B0F0"/>
                  </a:solidFill>
                </a:endParaRPr>
              </a:p>
            </p:txBody>
          </p:sp>
        </p:grp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0" y="46365"/>
              <a:ext cx="504298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de-DE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Bis(3-methylpyridine- </a:t>
              </a:r>
              <a:r>
                <a:rPr lang="el-GR" b="1" dirty="0" smtClean="0">
                  <a:solidFill>
                    <a:srgbClr val="00B050"/>
                  </a:solidFill>
                  <a:cs typeface="Arial" charset="0"/>
                </a:rPr>
                <a:t>κ</a:t>
              </a:r>
              <a:r>
                <a:rPr kumimoji="0" lang="de-DE" b="1" i="1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N</a:t>
              </a:r>
              <a:r>
                <a:rPr kumimoji="0" lang="de-DE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)bis(</a:t>
              </a:r>
              <a:r>
                <a:rPr kumimoji="0" lang="de-DE" b="1" i="0" u="none" strike="noStrike" cap="none" normalizeH="0" baseline="0" dirty="0" err="1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thiocyanato</a:t>
              </a:r>
              <a:r>
                <a:rPr kumimoji="0" lang="de-DE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- </a:t>
              </a:r>
              <a:r>
                <a:rPr lang="el-GR" b="1" dirty="0" smtClean="0">
                  <a:solidFill>
                    <a:srgbClr val="00B050"/>
                  </a:solidFill>
                  <a:cs typeface="Arial" charset="0"/>
                </a:rPr>
                <a:t>κ</a:t>
              </a:r>
              <a:r>
                <a:rPr kumimoji="0" lang="de-DE" b="1" i="1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N</a:t>
              </a:r>
              <a:r>
                <a:rPr kumimoji="0" lang="de-DE" b="1" i="0" u="none" strike="noStrike" cap="none" normalizeH="0" baseline="0" dirty="0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)</a:t>
              </a:r>
              <a:r>
                <a:rPr kumimoji="0" lang="de-DE" b="1" i="0" u="none" strike="noStrike" cap="none" normalizeH="0" baseline="0" dirty="0" err="1" smtClean="0">
                  <a:ln>
                    <a:noFill/>
                  </a:ln>
                  <a:solidFill>
                    <a:srgbClr val="00B050"/>
                  </a:solidFill>
                  <a:effectLst/>
                  <a:latin typeface="+mj-lt"/>
                  <a:cs typeface="Arial" charset="0"/>
                </a:rPr>
                <a:t>zinc</a:t>
              </a:r>
              <a:endParaRPr kumimoji="0" lang="de-DE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cs typeface="Arial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charset="0"/>
              </a:endParaRPr>
            </a:p>
          </p:txBody>
        </p:sp>
        <p:pic>
          <p:nvPicPr>
            <p:cNvPr id="22" name="Picture 2" descr="[kappa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831975" y="30163"/>
              <a:ext cx="66675" cy="66675"/>
            </a:xfrm>
            <a:prstGeom prst="rect">
              <a:avLst/>
            </a:prstGeom>
            <a:noFill/>
          </p:spPr>
        </p:pic>
        <p:pic>
          <p:nvPicPr>
            <p:cNvPr id="23" name="Picture 3" descr="[kappa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3298825" y="30163"/>
              <a:ext cx="66675" cy="6667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1578</Words>
  <Application>Microsoft Office PowerPoint</Application>
  <PresentationFormat>On-screen Show (4:3)</PresentationFormat>
  <Paragraphs>272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Larissa-Design</vt:lpstr>
      <vt:lpstr>Acta E Articles: Frequently Encountered Problems and Hints for Evaluating Structures of Inorganic and Metal-Organic Compounds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TU Wien - Campusversion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mw</dc:creator>
  <cp:lastModifiedBy>Editorial staff</cp:lastModifiedBy>
  <cp:revision>92</cp:revision>
  <dcterms:created xsi:type="dcterms:W3CDTF">2011-08-16T14:11:37Z</dcterms:created>
  <dcterms:modified xsi:type="dcterms:W3CDTF">2011-09-30T15:31:09Z</dcterms:modified>
</cp:coreProperties>
</file>